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9"/>
  </p:notesMasterIdLst>
  <p:sldIdLst>
    <p:sldId id="487" r:id="rId2"/>
    <p:sldId id="433" r:id="rId3"/>
    <p:sldId id="502" r:id="rId4"/>
    <p:sldId id="475" r:id="rId5"/>
    <p:sldId id="488" r:id="rId6"/>
    <p:sldId id="489" r:id="rId7"/>
    <p:sldId id="508" r:id="rId8"/>
    <p:sldId id="505" r:id="rId9"/>
    <p:sldId id="504" r:id="rId10"/>
    <p:sldId id="471" r:id="rId11"/>
    <p:sldId id="493" r:id="rId12"/>
    <p:sldId id="494" r:id="rId13"/>
    <p:sldId id="506" r:id="rId14"/>
    <p:sldId id="496" r:id="rId15"/>
    <p:sldId id="499" r:id="rId16"/>
    <p:sldId id="501" r:id="rId17"/>
    <p:sldId id="434" r:id="rId18"/>
  </p:sldIdLst>
  <p:sldSz cx="9144000" cy="5143500" type="screen16x9"/>
  <p:notesSz cx="6858000" cy="9144000"/>
  <p:embeddedFontLst>
    <p:embeddedFont>
      <p:font typeface="Orly's Font 2" panose="020B0604020202020204" charset="0"/>
      <p:regular r:id="rId20"/>
    </p:embeddedFont>
    <p:embeddedFont>
      <p:font typeface="Calibri" panose="020F0502020204030204" pitchFamily="34" charset="0"/>
      <p:regular r:id="rId21"/>
      <p:bold r:id="rId22"/>
      <p:italic r:id="rId23"/>
      <p:boldItalic r:id="rId24"/>
    </p:embeddedFont>
    <p:embeddedFont>
      <p:font typeface="Verdana" panose="020B0604030504040204" pitchFamily="34" charset="0"/>
      <p:regular r:id="rId25"/>
      <p:bold r:id="rId26"/>
      <p:italic r:id="rId27"/>
      <p:boldItalic r:id="rId28"/>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7" autoAdjust="0"/>
    <p:restoredTop sz="63619" autoAdjust="0"/>
  </p:normalViewPr>
  <p:slideViewPr>
    <p:cSldViewPr>
      <p:cViewPr varScale="1">
        <p:scale>
          <a:sx n="37" d="100"/>
          <a:sy n="37" d="100"/>
        </p:scale>
        <p:origin x="-78" y="-354"/>
      </p:cViewPr>
      <p:guideLst>
        <p:guide orient="horz" pos="1361"/>
        <p:guide pos="2880"/>
      </p:guideLst>
    </p:cSldViewPr>
  </p:slideViewPr>
  <p:notesTextViewPr>
    <p:cViewPr>
      <p:scale>
        <a:sx n="1" d="1"/>
        <a:sy n="1" d="1"/>
      </p:scale>
      <p:origin x="0" y="0"/>
    </p:cViewPr>
  </p:notesTextViewPr>
  <p:sorterViewPr>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1" i="1"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Let’s practice drawing quadrilaterals using dot paper. </a:t>
            </a:r>
          </a:p>
          <a:p>
            <a:r>
              <a:rPr lang="en-US" baseline="0" dirty="0" smtClean="0"/>
              <a:t>Do I have 4 sides?  Yes!</a:t>
            </a:r>
          </a:p>
          <a:p>
            <a:r>
              <a:rPr lang="en-US" baseline="0" dirty="0" smtClean="0"/>
              <a:t>Did I draw straight sides? Yes!</a:t>
            </a:r>
          </a:p>
          <a:p>
            <a:r>
              <a:rPr lang="en-US" baseline="0" dirty="0" smtClean="0"/>
              <a:t>Do all of my sides meet at a corner or a vertex making a closed shape?  Yes!</a:t>
            </a:r>
          </a:p>
          <a:p>
            <a:r>
              <a:rPr lang="en-US" baseline="0" dirty="0" smtClean="0"/>
              <a:t>I have drawn a quadrilateral, a special quadrilateral called a square.</a:t>
            </a:r>
          </a:p>
          <a:p>
            <a:r>
              <a:rPr lang="en-US" baseline="0" dirty="0" smtClean="0"/>
              <a:t>This is a square because all of the sides are the same length, and the top and bottom run in the same direction, and the left and right sides run in the same direction.</a:t>
            </a:r>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How about another?</a:t>
            </a:r>
            <a:endParaRPr lang="en-US"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Do I have 4 sides?  Yes!</a:t>
            </a:r>
          </a:p>
          <a:p>
            <a:r>
              <a:rPr lang="en-US" baseline="0" dirty="0" smtClean="0"/>
              <a:t>Did I draw straight sides? Yes!</a:t>
            </a:r>
          </a:p>
          <a:p>
            <a:r>
              <a:rPr lang="en-US" baseline="0" dirty="0" smtClean="0"/>
              <a:t>Do all of my sides meet at a corner or vertex making a closed shape?  Yes!</a:t>
            </a:r>
          </a:p>
          <a:p>
            <a:r>
              <a:rPr lang="en-US" baseline="0" dirty="0" smtClean="0"/>
              <a:t>This is another special quadrilateral.  It is called a rectangle.</a:t>
            </a:r>
          </a:p>
          <a:p>
            <a:r>
              <a:rPr lang="en-US" baseline="0" dirty="0" smtClean="0"/>
              <a:t>It is a rectangle, because the top and bottom have the same length sides that run in the same direction, and the left and right have the same length sides that run in the same direction.</a:t>
            </a:r>
          </a:p>
        </p:txBody>
      </p:sp>
      <p:sp>
        <p:nvSpPr>
          <p:cNvPr id="4" name="Slide Number Placeholder 3"/>
          <p:cNvSpPr>
            <a:spLocks noGrp="1"/>
          </p:cNvSpPr>
          <p:nvPr>
            <p:ph type="sldNum" sz="quarter" idx="10"/>
          </p:nvPr>
        </p:nvSpPr>
        <p:spPr/>
        <p:txBody>
          <a:bodyPr/>
          <a:lstStyle/>
          <a:p>
            <a:fld id="{5AFCE615-EFDB-420A-87DA-FB6ECB7719F7}" type="slidenum">
              <a:rPr lang="en-US" smtClean="0"/>
              <a:t>11</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Here is another one. </a:t>
            </a:r>
          </a:p>
          <a:p>
            <a:r>
              <a:rPr lang="en-US" baseline="0" dirty="0" smtClean="0"/>
              <a:t>Did I draw straight sides? Yes!</a:t>
            </a:r>
          </a:p>
          <a:p>
            <a:r>
              <a:rPr lang="en-US" baseline="0" dirty="0" smtClean="0"/>
              <a:t>Do all of my sides meet at a corner or vertex making a closed shape?  Yes!</a:t>
            </a:r>
          </a:p>
          <a:p>
            <a:r>
              <a:rPr lang="en-US" baseline="0" dirty="0" smtClean="0"/>
              <a:t>Do I have 4 sides?  Yes!</a:t>
            </a:r>
          </a:p>
          <a:p>
            <a:r>
              <a:rPr lang="en-US" baseline="0" dirty="0" smtClean="0"/>
              <a:t>This is another special quadrilateral.  It is called a trapezoid.</a:t>
            </a:r>
          </a:p>
          <a:p>
            <a:r>
              <a:rPr lang="en-US" baseline="0" dirty="0" smtClean="0"/>
              <a:t>It is a trapezoid, because only the top and bottom run in the same direction.</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12</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Another common misunderstanding is that the turning or rotating of a quadrilateral changes its name.</a:t>
            </a:r>
            <a:r>
              <a:rPr lang="en-US" baseline="0" dirty="0" smtClean="0"/>
              <a:t>  Position (or being tilted) does not change the name of the shape.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i="1" strike="noStrike"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13</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What happens if I turn or rotate a square, rectangle, or trapezoid?  Will they still be quadrilaterals?</a:t>
            </a:r>
          </a:p>
          <a:p>
            <a:r>
              <a:rPr lang="en-US" baseline="0" dirty="0" smtClean="0"/>
              <a:t>Let’s take away the dot paper and try drawing one.</a:t>
            </a:r>
          </a:p>
          <a:p>
            <a:r>
              <a:rPr lang="en-US" baseline="0" dirty="0" smtClean="0"/>
              <a:t>In order to draw a shape without dot paper, you just need to draw dots and connect them.</a:t>
            </a:r>
          </a:p>
          <a:p>
            <a:r>
              <a:rPr lang="en-US" baseline="0" dirty="0" smtClean="0"/>
              <a:t>I will draw two dots, here and here, then draw a line to connect them.</a:t>
            </a:r>
          </a:p>
          <a:p>
            <a:r>
              <a:rPr lang="en-US" baseline="0" dirty="0" smtClean="0"/>
              <a:t>I will add a dot here, to connect a line to my first line, like this.</a:t>
            </a:r>
          </a:p>
          <a:p>
            <a:r>
              <a:rPr lang="en-US" baseline="0" dirty="0" smtClean="0"/>
              <a:t>Here is another dot, to connect a new line.</a:t>
            </a:r>
          </a:p>
          <a:p>
            <a:r>
              <a:rPr lang="en-US" baseline="0" dirty="0" smtClean="0"/>
              <a:t>I will now connect my fourth dot to the first dot I drew.</a:t>
            </a:r>
          </a:p>
          <a:p>
            <a:r>
              <a:rPr lang="en-US" baseline="0" dirty="0" smtClean="0"/>
              <a:t>I drew a square that looks like it has been turned or rotated.</a:t>
            </a:r>
          </a:p>
          <a:p>
            <a:r>
              <a:rPr lang="en-US" baseline="0" dirty="0" smtClean="0"/>
              <a:t>Is it still a quadrilateral?  Let’s check our rules. </a:t>
            </a:r>
            <a:endParaRPr lang="en-US" b="1" i="1" baseline="0" dirty="0" smtClean="0"/>
          </a:p>
          <a:p>
            <a:r>
              <a:rPr lang="en-US" baseline="0" dirty="0" smtClean="0"/>
              <a:t>Did I draw 4 sides?  Yes!                                                   </a:t>
            </a:r>
          </a:p>
          <a:p>
            <a:r>
              <a:rPr lang="en-US" baseline="0" dirty="0" smtClean="0"/>
              <a:t>Did I draw straight sides? Yes!</a:t>
            </a:r>
          </a:p>
          <a:p>
            <a:r>
              <a:rPr lang="en-US" baseline="0" dirty="0" smtClean="0"/>
              <a:t>Do all of my sides meet at a corner or vertex making a closed shape?  Yes!</a:t>
            </a:r>
          </a:p>
          <a:p>
            <a:r>
              <a:rPr lang="en-US" baseline="0" dirty="0" smtClean="0"/>
              <a:t>So, even if I turn or rotate a square, I still have a quadrilateral.</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Tilting, turning, or rotating a shape will never change the shape’s name!</a:t>
            </a:r>
          </a:p>
          <a:p>
            <a:r>
              <a:rPr lang="en-US" baseline="0" dirty="0" smtClean="0"/>
              <a:t>Notice, in order to draw a shape with four sides, I needed to draw four dots or points.</a:t>
            </a:r>
          </a:p>
        </p:txBody>
      </p:sp>
      <p:sp>
        <p:nvSpPr>
          <p:cNvPr id="4" name="Slide Number Placeholder 3"/>
          <p:cNvSpPr>
            <a:spLocks noGrp="1"/>
          </p:cNvSpPr>
          <p:nvPr>
            <p:ph type="sldNum" sz="quarter" idx="10"/>
          </p:nvPr>
        </p:nvSpPr>
        <p:spPr/>
        <p:txBody>
          <a:bodyPr/>
          <a:lstStyle/>
          <a:p>
            <a:fld id="{5AFCE615-EFDB-420A-87DA-FB6ECB7719F7}" type="slidenum">
              <a:rPr lang="en-US" smtClean="0"/>
              <a:t>14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Let’s try another one.</a:t>
            </a:r>
          </a:p>
          <a:p>
            <a:r>
              <a:rPr lang="en-US" b="0" i="0" baseline="0" dirty="0" smtClean="0"/>
              <a:t>I’ll start with four points.</a:t>
            </a:r>
          </a:p>
          <a:p>
            <a:r>
              <a:rPr lang="en-US" b="0" i="0" baseline="0" dirty="0" smtClean="0"/>
              <a:t>Now, I will connect the points.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Do I have 4 sides?  Yes!</a:t>
            </a:r>
          </a:p>
          <a:p>
            <a:r>
              <a:rPr lang="en-US" baseline="0" dirty="0" smtClean="0"/>
              <a:t>Did I draw straight sides? Yes!</a:t>
            </a:r>
          </a:p>
          <a:p>
            <a:r>
              <a:rPr lang="en-US" baseline="0" dirty="0" smtClean="0"/>
              <a:t>Do all of my sides meet at a corner or vertex making a closed shape?  Yes!</a:t>
            </a:r>
          </a:p>
          <a:p>
            <a:r>
              <a:rPr lang="en-US" baseline="0" dirty="0" smtClean="0"/>
              <a:t>This is a quadrilateral.</a:t>
            </a:r>
          </a:p>
        </p:txBody>
      </p:sp>
      <p:sp>
        <p:nvSpPr>
          <p:cNvPr id="4" name="Slide Number Placeholder 3"/>
          <p:cNvSpPr>
            <a:spLocks noGrp="1"/>
          </p:cNvSpPr>
          <p:nvPr>
            <p:ph type="sldNum" sz="quarter" idx="10"/>
          </p:nvPr>
        </p:nvSpPr>
        <p:spPr/>
        <p:txBody>
          <a:bodyPr/>
          <a:lstStyle/>
          <a:p>
            <a:fld id="{5AFCE615-EFDB-420A-87DA-FB6ECB7719F7}" type="slidenum">
              <a:rPr lang="en-US" smtClean="0"/>
              <a:t>15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Let’s check one more.  Be careful, this one looks tricky!</a:t>
            </a:r>
          </a:p>
          <a:p>
            <a:r>
              <a:rPr lang="en-US" baseline="0" dirty="0" smtClean="0"/>
              <a:t>Here are our four points.</a:t>
            </a:r>
          </a:p>
          <a:p>
            <a:r>
              <a:rPr lang="en-US" baseline="0" dirty="0" smtClean="0"/>
              <a:t>Does this shape follow the rules?</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Does this shape have 4 sides?  Yes!</a:t>
            </a:r>
          </a:p>
          <a:p>
            <a:r>
              <a:rPr lang="en-US" baseline="0" dirty="0" smtClean="0"/>
              <a:t>Does this shape have straight sides? Yes!</a:t>
            </a:r>
          </a:p>
          <a:p>
            <a:r>
              <a:rPr lang="en-US" baseline="0" dirty="0" smtClean="0"/>
              <a:t>Do all of the sides meet at a corner or vertex making a closed shape?  Yes!</a:t>
            </a:r>
          </a:p>
          <a:p>
            <a:r>
              <a:rPr lang="en-US" b="0" baseline="0" dirty="0" smtClean="0"/>
              <a:t>This one is tricky, because it looks like it is folding in on itself, but it does follow our three rules, so it is indeed a quadrilateral!</a:t>
            </a:r>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17</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 Common</a:t>
            </a:r>
            <a:r>
              <a:rPr lang="en-US" baseline="0" dirty="0" smtClean="0"/>
              <a:t> Misunderstanding is that there are only a few quadrilaterals.</a:t>
            </a:r>
          </a:p>
          <a:p>
            <a:r>
              <a:rPr lang="en-US" baseline="0" dirty="0" smtClean="0"/>
              <a:t>There are so many different quadrilaterals, more than we can even fit here!</a:t>
            </a:r>
          </a:p>
          <a:p>
            <a:endParaRPr lang="en-US" b="1" i="1" strike="noStrike"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You already know that triangles must have straight sides.  Well, quadrilaterals must have straight sides too. </a:t>
            </a:r>
            <a:r>
              <a:rPr lang="en-US" baseline="0" dirty="0" smtClean="0"/>
              <a:t>Remember, you can draw straight lines or line segments to draw the sides by using a straight-edge or ruler.</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Or, you can use dot paper to connect two dots, like this.</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And don’t forget, if you practice enough, you can draw a straight line connecting two points or dots the best that you can, making sure that the line does not curve or wave.</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You also learned that a triangle must be a closed shape, which means all of the sides must touch or meet at a corner or vertex.  You have to make sure a quadrilateral is closed as well, just like closing a gate on a sheep so that it cannot get out.</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As long as you follow three rules, you can draw a quadrilateral.</a:t>
            </a:r>
          </a:p>
          <a:p>
            <a:r>
              <a:rPr lang="en-US" baseline="0" dirty="0" smtClean="0"/>
              <a:t>You have to draw 4 sides, you have to make sure that the sides are straight, and you have to make sure that all of your sides meet at a corner (or vertex).</a:t>
            </a: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8.jp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9.jp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0.jp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21904" y="1347614"/>
            <a:ext cx="5486400" cy="954107"/>
          </a:xfrm>
        </p:spPr>
        <p:txBody>
          <a:bodyPr>
            <a:spAutoFit/>
          </a:bodyPr>
          <a:lstStyle/>
          <a:p>
            <a:pPr marL="0" indent="0" algn="ctr">
              <a:buNone/>
            </a:pPr>
            <a:r>
              <a:rPr lang="en-US" sz="2800" dirty="0" smtClean="0">
                <a:solidFill>
                  <a:schemeClr val="accent5"/>
                </a:solidFill>
              </a:rPr>
              <a:t>How do you draw a quadrilateral?</a:t>
            </a:r>
            <a:endParaRPr lang="en-US" sz="2800" dirty="0">
              <a:solidFill>
                <a:schemeClr val="accent5"/>
              </a:solidFill>
            </a:endParaRPr>
          </a:p>
        </p:txBody>
      </p:sp>
      <p:sp>
        <p:nvSpPr>
          <p:cNvPr id="6" name="Text Placeholder 2"/>
          <p:cNvSpPr txBox="1">
            <a:spLocks/>
          </p:cNvSpPr>
          <p:nvPr/>
        </p:nvSpPr>
        <p:spPr bwMode="auto">
          <a:xfrm>
            <a:off x="1691680" y="2410891"/>
            <a:ext cx="576064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You need to know what a quadrilateral is before you can draw one!</a:t>
            </a:r>
            <a:endParaRPr lang="en-US" sz="2800" dirty="0">
              <a:solidFill>
                <a:schemeClr val="accent1"/>
              </a:solidFill>
            </a:endParaRPr>
          </a:p>
        </p:txBody>
      </p:sp>
    </p:spTree>
    <p:extLst>
      <p:ext uri="{BB962C8B-B14F-4D97-AF65-F5344CB8AC3E}">
        <p14:creationId xmlns:p14="http://schemas.microsoft.com/office/powerpoint/2010/main" val="2761416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80"/>
                                  </p:iterate>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59532" y="860398"/>
            <a:ext cx="83957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Let’s practice drawing quadrilaterals.</a:t>
            </a:r>
            <a:endParaRPr lang="en-US" sz="2800" dirty="0">
              <a:solidFill>
                <a:schemeClr val="accent1"/>
              </a:solidFill>
              <a:latin typeface="Orly's Font 2" pitchFamily="66"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390" y="1626701"/>
            <a:ext cx="7534034" cy="2889265"/>
          </a:xfrm>
          <a:prstGeom prst="rect">
            <a:avLst/>
          </a:prstGeom>
        </p:spPr>
      </p:pic>
      <p:cxnSp>
        <p:nvCxnSpPr>
          <p:cNvPr id="6" name="Straight Connector 5"/>
          <p:cNvCxnSpPr/>
          <p:nvPr/>
        </p:nvCxnSpPr>
        <p:spPr>
          <a:xfrm flipH="1" flipV="1">
            <a:off x="1835696" y="1660613"/>
            <a:ext cx="1" cy="280628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1835696" y="1671650"/>
            <a:ext cx="2772308"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1835697" y="4466894"/>
            <a:ext cx="2785709" cy="758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58865" y="2812907"/>
            <a:ext cx="3312846" cy="453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5566477" y="2889686"/>
            <a:ext cx="2984500" cy="1554272"/>
          </a:xfrm>
          <a:prstGeom prst="rect">
            <a:avLst/>
          </a:prstGeom>
          <a:solidFill>
            <a:schemeClr val="accent4">
              <a:lumMod val="40000"/>
              <a:lumOff val="60000"/>
            </a:schemeClr>
          </a:solidFill>
          <a:ln w="6350">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91440" bIns="45720" numCol="1" spcCol="0" rtlCol="0" fromWordArt="0" anchor="t" anchorCtr="0" forceAA="0" compatLnSpc="1">
            <a:prstTxWarp prst="textNoShape">
              <a:avLst/>
            </a:prstTxWarp>
            <a:spAutoFit/>
          </a:bodyPr>
          <a:lstStyle/>
          <a:p>
            <a:r>
              <a:rPr lang="en-US" sz="2400" dirty="0" smtClean="0">
                <a:solidFill>
                  <a:schemeClr val="tx1"/>
                </a:solidFill>
                <a:latin typeface="Orly's Font 2" pitchFamily="66" charset="0"/>
              </a:rPr>
              <a:t>4 sides?</a:t>
            </a:r>
          </a:p>
          <a:p>
            <a:r>
              <a:rPr lang="en-US" sz="2400" dirty="0" smtClean="0">
                <a:solidFill>
                  <a:schemeClr val="tx1"/>
                </a:solidFill>
                <a:latin typeface="Orly's Font 2" pitchFamily="66" charset="0"/>
              </a:rPr>
              <a:t>Straight sides?</a:t>
            </a:r>
          </a:p>
          <a:p>
            <a:r>
              <a:rPr lang="en-US" sz="2400" dirty="0" smtClean="0">
                <a:solidFill>
                  <a:schemeClr val="tx1"/>
                </a:solidFill>
                <a:latin typeface="Orly's Font 2" pitchFamily="66" charset="0"/>
              </a:rPr>
              <a:t>Sides meet?</a:t>
            </a:r>
          </a:p>
          <a:p>
            <a:endParaRPr lang="en-US" sz="800" dirty="0" smtClean="0">
              <a:solidFill>
                <a:schemeClr val="tx1"/>
              </a:solidFill>
              <a:latin typeface="Orly's Font 2" pitchFamily="66" charset="0"/>
            </a:endParaRPr>
          </a:p>
        </p:txBody>
      </p:sp>
      <p:sp>
        <p:nvSpPr>
          <p:cNvPr id="11" name="Half Frame 10"/>
          <p:cNvSpPr/>
          <p:nvPr/>
        </p:nvSpPr>
        <p:spPr>
          <a:xfrm rot="13238728">
            <a:off x="8198114" y="3418704"/>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4367173" y="1426587"/>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1630869" y="4232868"/>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1581463" y="1483096"/>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Half Frame 14"/>
          <p:cNvSpPr/>
          <p:nvPr/>
        </p:nvSpPr>
        <p:spPr>
          <a:xfrm rot="13238728">
            <a:off x="7771731" y="3750910"/>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6"/>
          <p:cNvSpPr>
            <a:spLocks noChangeArrowheads="1"/>
          </p:cNvSpPr>
          <p:nvPr/>
        </p:nvSpPr>
        <p:spPr bwMode="gray">
          <a:xfrm>
            <a:off x="1403648" y="2738413"/>
            <a:ext cx="38023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1"/>
                </a:solidFill>
                <a:effectLst/>
                <a:uLnTx/>
                <a:uFillTx/>
                <a:latin typeface="Orly's Font 2" pitchFamily="66" charset="0"/>
              </a:rPr>
              <a:t>1</a:t>
            </a:r>
          </a:p>
        </p:txBody>
      </p:sp>
      <p:sp>
        <p:nvSpPr>
          <p:cNvPr id="17" name="Rectangle 6"/>
          <p:cNvSpPr>
            <a:spLocks noChangeArrowheads="1"/>
          </p:cNvSpPr>
          <p:nvPr/>
        </p:nvSpPr>
        <p:spPr bwMode="gray">
          <a:xfrm>
            <a:off x="2983789" y="1766305"/>
            <a:ext cx="53893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6"/>
                </a:solidFill>
                <a:effectLst/>
                <a:uLnTx/>
                <a:uFillTx/>
                <a:latin typeface="Orly's Font 2" pitchFamily="66" charset="0"/>
              </a:rPr>
              <a:t>2</a:t>
            </a:r>
          </a:p>
        </p:txBody>
      </p:sp>
      <p:sp>
        <p:nvSpPr>
          <p:cNvPr id="18" name="Rectangle 6"/>
          <p:cNvSpPr>
            <a:spLocks noChangeArrowheads="1"/>
          </p:cNvSpPr>
          <p:nvPr/>
        </p:nvSpPr>
        <p:spPr bwMode="gray">
          <a:xfrm>
            <a:off x="2952547" y="3858116"/>
            <a:ext cx="51007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3"/>
                </a:solidFill>
                <a:effectLst/>
                <a:uLnTx/>
                <a:uFillTx/>
                <a:latin typeface="Orly's Font 2" pitchFamily="66" charset="0"/>
              </a:rPr>
              <a:t>4</a:t>
            </a:r>
          </a:p>
        </p:txBody>
      </p:sp>
      <p:sp>
        <p:nvSpPr>
          <p:cNvPr id="19" name="Half Frame 18"/>
          <p:cNvSpPr/>
          <p:nvPr/>
        </p:nvSpPr>
        <p:spPr>
          <a:xfrm rot="13238728">
            <a:off x="7132248" y="3061921"/>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20" name="Picture 19"/>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3086" t="38492" r="30494" b="7425"/>
          <a:stretch/>
        </p:blipFill>
        <p:spPr>
          <a:xfrm>
            <a:off x="4824028" y="1240140"/>
            <a:ext cx="2558017" cy="1907674"/>
          </a:xfrm>
          <a:prstGeom prst="rect">
            <a:avLst/>
          </a:prstGeom>
        </p:spPr>
      </p:pic>
      <p:sp>
        <p:nvSpPr>
          <p:cNvPr id="21" name="Oval Callout 20"/>
          <p:cNvSpPr/>
          <p:nvPr/>
        </p:nvSpPr>
        <p:spPr>
          <a:xfrm>
            <a:off x="6444208" y="1411750"/>
            <a:ext cx="2401071" cy="1292393"/>
          </a:xfrm>
          <a:prstGeom prst="wedgeEllipseCallout">
            <a:avLst>
              <a:gd name="adj1" fmla="val -61156"/>
              <a:gd name="adj2" fmla="val 3999"/>
            </a:avLst>
          </a:prstGeom>
          <a:solidFill>
            <a:schemeClr val="accent6"/>
          </a:solidFill>
          <a:ln w="38100">
            <a:solidFill>
              <a:schemeClr val="accent5">
                <a:lumMod val="75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TextBox 21"/>
          <p:cNvSpPr txBox="1"/>
          <p:nvPr/>
        </p:nvSpPr>
        <p:spPr>
          <a:xfrm>
            <a:off x="6491408" y="1599642"/>
            <a:ext cx="2401072" cy="769441"/>
          </a:xfrm>
          <a:prstGeom prst="rect">
            <a:avLst/>
          </a:prstGeom>
          <a:noFill/>
        </p:spPr>
        <p:txBody>
          <a:bodyPr wrap="square" rtlCol="0">
            <a:spAutoFit/>
          </a:bodyPr>
          <a:lstStyle/>
          <a:p>
            <a:pPr algn="ctr"/>
            <a:r>
              <a:rPr lang="en-US" sz="2200" dirty="0" smtClean="0">
                <a:solidFill>
                  <a:schemeClr val="accent5">
                    <a:lumMod val="50000"/>
                  </a:schemeClr>
                </a:solidFill>
                <a:latin typeface="Orly's Font 2" pitchFamily="66" charset="0"/>
                <a:ea typeface="Verdana" pitchFamily="34" charset="0"/>
                <a:cs typeface="Verdana" pitchFamily="34" charset="0"/>
              </a:rPr>
              <a:t>We have a quadrilateral!</a:t>
            </a:r>
          </a:p>
        </p:txBody>
      </p:sp>
      <p:cxnSp>
        <p:nvCxnSpPr>
          <p:cNvPr id="29" name="Straight Connector 28"/>
          <p:cNvCxnSpPr/>
          <p:nvPr/>
        </p:nvCxnSpPr>
        <p:spPr>
          <a:xfrm flipH="1" flipV="1">
            <a:off x="4621407" y="1668192"/>
            <a:ext cx="1" cy="280628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4367174" y="4227934"/>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6"/>
          <p:cNvSpPr>
            <a:spLocks noChangeArrowheads="1"/>
          </p:cNvSpPr>
          <p:nvPr/>
        </p:nvSpPr>
        <p:spPr bwMode="gray">
          <a:xfrm>
            <a:off x="4644008" y="2774417"/>
            <a:ext cx="54053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2"/>
                </a:solidFill>
                <a:effectLst/>
                <a:uLnTx/>
                <a:uFillTx/>
                <a:latin typeface="Orly's Font 2" pitchFamily="66" charset="0"/>
              </a:rPr>
              <a:t>3</a:t>
            </a:r>
          </a:p>
        </p:txBody>
      </p:sp>
      <p:sp>
        <p:nvSpPr>
          <p:cNvPr id="32" name="TextBox 31"/>
          <p:cNvSpPr txBox="1"/>
          <p:nvPr/>
        </p:nvSpPr>
        <p:spPr>
          <a:xfrm>
            <a:off x="6444208" y="1596281"/>
            <a:ext cx="2401071" cy="1015663"/>
          </a:xfrm>
          <a:prstGeom prst="rect">
            <a:avLst/>
          </a:prstGeom>
          <a:noFill/>
        </p:spPr>
        <p:txBody>
          <a:bodyPr wrap="square" rtlCol="0">
            <a:spAutoFit/>
          </a:bodyPr>
          <a:lstStyle/>
          <a:p>
            <a:pPr algn="ctr"/>
            <a:r>
              <a:rPr lang="en-US" sz="2000" dirty="0" smtClean="0">
                <a:solidFill>
                  <a:schemeClr val="accent5">
                    <a:lumMod val="50000"/>
                  </a:schemeClr>
                </a:solidFill>
                <a:latin typeface="Orly's Font 2" pitchFamily="66" charset="0"/>
                <a:ea typeface="Verdana" pitchFamily="34" charset="0"/>
                <a:cs typeface="Verdana" pitchFamily="34" charset="0"/>
              </a:rPr>
              <a:t>This quadrilateral is</a:t>
            </a:r>
          </a:p>
          <a:p>
            <a:pPr algn="ctr"/>
            <a:r>
              <a:rPr lang="en-US" sz="2000" dirty="0" smtClean="0">
                <a:solidFill>
                  <a:schemeClr val="accent5">
                    <a:lumMod val="50000"/>
                  </a:schemeClr>
                </a:solidFill>
                <a:latin typeface="Orly's Font 2" pitchFamily="66" charset="0"/>
                <a:ea typeface="Verdana" pitchFamily="34" charset="0"/>
                <a:cs typeface="Verdana" pitchFamily="34" charset="0"/>
              </a:rPr>
              <a:t>a square!</a:t>
            </a: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up)">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iterate type="lt">
                                    <p:tmAbs val="80"/>
                                  </p:iterate>
                                  <p:childTnLst>
                                    <p:set>
                                      <p:cBhvr>
                                        <p:cTn id="4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1" nodeType="clickEffect">
                                  <p:stCondLst>
                                    <p:cond delay="0"/>
                                  </p:stCondLst>
                                  <p:childTnLst>
                                    <p:animEffect transition="out" filter="fade">
                                      <p:cBhvr>
                                        <p:cTn id="69" dur="500"/>
                                        <p:tgtEl>
                                          <p:spTgt spid="16"/>
                                        </p:tgtEl>
                                      </p:cBhvr>
                                    </p:animEffect>
                                    <p:set>
                                      <p:cBhvr>
                                        <p:cTn id="70" dur="1" fill="hold">
                                          <p:stCondLst>
                                            <p:cond delay="499"/>
                                          </p:stCondLst>
                                        </p:cTn>
                                        <p:tgtEl>
                                          <p:spTgt spid="16"/>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17"/>
                                        </p:tgtEl>
                                      </p:cBhvr>
                                    </p:animEffect>
                                    <p:set>
                                      <p:cBhvr>
                                        <p:cTn id="73" dur="1" fill="hold">
                                          <p:stCondLst>
                                            <p:cond delay="499"/>
                                          </p:stCondLst>
                                        </p:cTn>
                                        <p:tgtEl>
                                          <p:spTgt spid="17"/>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8"/>
                                        </p:tgtEl>
                                      </p:cBhvr>
                                    </p:animEffect>
                                    <p:set>
                                      <p:cBhvr>
                                        <p:cTn id="79" dur="1" fill="hold">
                                          <p:stCondLst>
                                            <p:cond delay="499"/>
                                          </p:stCondLst>
                                        </p:cTn>
                                        <p:tgtEl>
                                          <p:spTgt spid="18"/>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nodeType="clickEffect">
                                  <p:stCondLst>
                                    <p:cond delay="0"/>
                                  </p:stCondLst>
                                  <p:iterate type="lt">
                                    <p:tmAbs val="80"/>
                                  </p:iterate>
                                  <p:childTnLst>
                                    <p:set>
                                      <p:cBhvr>
                                        <p:cTn id="83"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500"/>
                                        <p:tgtEl>
                                          <p:spTgt spid="9"/>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fade">
                                      <p:cBhvr>
                                        <p:cTn id="93" dur="500"/>
                                        <p:tgtEl>
                                          <p:spTgt spid="11"/>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nodeType="clickEffect">
                                  <p:stCondLst>
                                    <p:cond delay="0"/>
                                  </p:stCondLst>
                                  <p:childTnLst>
                                    <p:animEffect transition="out" filter="fade">
                                      <p:cBhvr>
                                        <p:cTn id="97" dur="500"/>
                                        <p:tgtEl>
                                          <p:spTgt spid="9"/>
                                        </p:tgtEl>
                                      </p:cBhvr>
                                    </p:animEffect>
                                    <p:set>
                                      <p:cBhvr>
                                        <p:cTn id="98" dur="1" fill="hold">
                                          <p:stCondLst>
                                            <p:cond delay="499"/>
                                          </p:stCondLst>
                                        </p:cTn>
                                        <p:tgtEl>
                                          <p:spTgt spid="9"/>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iterate type="lt">
                                    <p:tmAbs val="80"/>
                                  </p:iterate>
                                  <p:childTnLst>
                                    <p:set>
                                      <p:cBhvr>
                                        <p:cTn id="10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14"/>
                                        </p:tgtEl>
                                        <p:attrNameLst>
                                          <p:attrName>style.visibility</p:attrName>
                                        </p:attrNameLst>
                                      </p:cBhvr>
                                      <p:to>
                                        <p:strVal val="visible"/>
                                      </p:to>
                                    </p:set>
                                    <p:animEffect transition="in" filter="fade">
                                      <p:cBhvr>
                                        <p:cTn id="107" dur="500"/>
                                        <p:tgtEl>
                                          <p:spTgt spid="14"/>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12"/>
                                        </p:tgtEl>
                                        <p:attrNameLst>
                                          <p:attrName>style.visibility</p:attrName>
                                        </p:attrNameLst>
                                      </p:cBhvr>
                                      <p:to>
                                        <p:strVal val="visible"/>
                                      </p:to>
                                    </p:set>
                                    <p:animEffect transition="in" filter="fade">
                                      <p:cBhvr>
                                        <p:cTn id="112" dur="500"/>
                                        <p:tgtEl>
                                          <p:spTgt spid="12"/>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fade">
                                      <p:cBhvr>
                                        <p:cTn id="117" dur="500"/>
                                        <p:tgtEl>
                                          <p:spTgt spid="30"/>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3"/>
                                        </p:tgtEl>
                                        <p:attrNameLst>
                                          <p:attrName>style.visibility</p:attrName>
                                        </p:attrNameLst>
                                      </p:cBhvr>
                                      <p:to>
                                        <p:strVal val="visible"/>
                                      </p:to>
                                    </p:set>
                                    <p:animEffect transition="in" filter="fade">
                                      <p:cBhvr>
                                        <p:cTn id="122" dur="500"/>
                                        <p:tgtEl>
                                          <p:spTgt spid="13"/>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15"/>
                                        </p:tgtEl>
                                        <p:attrNameLst>
                                          <p:attrName>style.visibility</p:attrName>
                                        </p:attrNameLst>
                                      </p:cBhvr>
                                      <p:to>
                                        <p:strVal val="visible"/>
                                      </p:to>
                                    </p:set>
                                    <p:animEffect transition="in" filter="fade">
                                      <p:cBhvr>
                                        <p:cTn id="127" dur="500"/>
                                        <p:tgtEl>
                                          <p:spTgt spid="15"/>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xit" presetSubtype="0" fill="hold" grpId="2" nodeType="clickEffect">
                                  <p:stCondLst>
                                    <p:cond delay="0"/>
                                  </p:stCondLst>
                                  <p:childTnLst>
                                    <p:animEffect transition="out" filter="fade">
                                      <p:cBhvr>
                                        <p:cTn id="131" dur="500"/>
                                        <p:tgtEl>
                                          <p:spTgt spid="12"/>
                                        </p:tgtEl>
                                      </p:cBhvr>
                                    </p:animEffect>
                                    <p:set>
                                      <p:cBhvr>
                                        <p:cTn id="132" dur="1" fill="hold">
                                          <p:stCondLst>
                                            <p:cond delay="499"/>
                                          </p:stCondLst>
                                        </p:cTn>
                                        <p:tgtEl>
                                          <p:spTgt spid="12"/>
                                        </p:tgtEl>
                                        <p:attrNameLst>
                                          <p:attrName>style.visibility</p:attrName>
                                        </p:attrNameLst>
                                      </p:cBhvr>
                                      <p:to>
                                        <p:strVal val="hidden"/>
                                      </p:to>
                                    </p:set>
                                  </p:childTnLst>
                                </p:cTn>
                              </p:par>
                              <p:par>
                                <p:cTn id="133" presetID="10" presetClass="exit" presetSubtype="0" fill="hold" grpId="2" nodeType="withEffect">
                                  <p:stCondLst>
                                    <p:cond delay="0"/>
                                  </p:stCondLst>
                                  <p:childTnLst>
                                    <p:animEffect transition="out" filter="fade">
                                      <p:cBhvr>
                                        <p:cTn id="134" dur="500"/>
                                        <p:tgtEl>
                                          <p:spTgt spid="13"/>
                                        </p:tgtEl>
                                      </p:cBhvr>
                                    </p:animEffect>
                                    <p:set>
                                      <p:cBhvr>
                                        <p:cTn id="135" dur="1" fill="hold">
                                          <p:stCondLst>
                                            <p:cond delay="499"/>
                                          </p:stCondLst>
                                        </p:cTn>
                                        <p:tgtEl>
                                          <p:spTgt spid="13"/>
                                        </p:tgtEl>
                                        <p:attrNameLst>
                                          <p:attrName>style.visibility</p:attrName>
                                        </p:attrNameLst>
                                      </p:cBhvr>
                                      <p:to>
                                        <p:strVal val="hidden"/>
                                      </p:to>
                                    </p:set>
                                  </p:childTnLst>
                                </p:cTn>
                              </p:par>
                              <p:par>
                                <p:cTn id="136" presetID="10" presetClass="exit" presetSubtype="0" fill="hold" grpId="2" nodeType="withEffect">
                                  <p:stCondLst>
                                    <p:cond delay="0"/>
                                  </p:stCondLst>
                                  <p:childTnLst>
                                    <p:animEffect transition="out" filter="fade">
                                      <p:cBhvr>
                                        <p:cTn id="137" dur="500"/>
                                        <p:tgtEl>
                                          <p:spTgt spid="30"/>
                                        </p:tgtEl>
                                      </p:cBhvr>
                                    </p:animEffect>
                                    <p:set>
                                      <p:cBhvr>
                                        <p:cTn id="138" dur="1" fill="hold">
                                          <p:stCondLst>
                                            <p:cond delay="499"/>
                                          </p:stCondLst>
                                        </p:cTn>
                                        <p:tgtEl>
                                          <p:spTgt spid="30"/>
                                        </p:tgtEl>
                                        <p:attrNameLst>
                                          <p:attrName>style.visibility</p:attrName>
                                        </p:attrNameLst>
                                      </p:cBhvr>
                                      <p:to>
                                        <p:strVal val="hidden"/>
                                      </p:to>
                                    </p:set>
                                  </p:childTnLst>
                                </p:cTn>
                              </p:par>
                              <p:par>
                                <p:cTn id="139" presetID="10" presetClass="exit" presetSubtype="0" fill="hold" grpId="2" nodeType="withEffect">
                                  <p:stCondLst>
                                    <p:cond delay="0"/>
                                  </p:stCondLst>
                                  <p:childTnLst>
                                    <p:animEffect transition="out" filter="fade">
                                      <p:cBhvr>
                                        <p:cTn id="140" dur="500"/>
                                        <p:tgtEl>
                                          <p:spTgt spid="14"/>
                                        </p:tgtEl>
                                      </p:cBhvr>
                                    </p:animEffect>
                                    <p:set>
                                      <p:cBhvr>
                                        <p:cTn id="141" dur="1" fill="hold">
                                          <p:stCondLst>
                                            <p:cond delay="499"/>
                                          </p:stCondLst>
                                        </p:cTn>
                                        <p:tgtEl>
                                          <p:spTgt spid="14"/>
                                        </p:tgtEl>
                                        <p:attrNameLst>
                                          <p:attrName>style.visibility</p:attrName>
                                        </p:attrNameLst>
                                      </p:cBhvr>
                                      <p:to>
                                        <p:strVal val="hidden"/>
                                      </p:to>
                                    </p:se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nodeType="clickEffect">
                                  <p:stCondLst>
                                    <p:cond delay="0"/>
                                  </p:stCondLst>
                                  <p:childTnLst>
                                    <p:set>
                                      <p:cBhvr>
                                        <p:cTn id="145" dur="1" fill="hold">
                                          <p:stCondLst>
                                            <p:cond delay="0"/>
                                          </p:stCondLst>
                                        </p:cTn>
                                        <p:tgtEl>
                                          <p:spTgt spid="20"/>
                                        </p:tgtEl>
                                        <p:attrNameLst>
                                          <p:attrName>style.visibility</p:attrName>
                                        </p:attrNameLst>
                                      </p:cBhvr>
                                      <p:to>
                                        <p:strVal val="visible"/>
                                      </p:to>
                                    </p:set>
                                    <p:animEffect transition="in" filter="fade">
                                      <p:cBhvr>
                                        <p:cTn id="146" dur="500"/>
                                        <p:tgtEl>
                                          <p:spTgt spid="20"/>
                                        </p:tgtEl>
                                      </p:cBhvr>
                                    </p:animEffec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grpId="0" nodeType="clickEffect">
                                  <p:stCondLst>
                                    <p:cond delay="0"/>
                                  </p:stCondLst>
                                  <p:childTnLst>
                                    <p:set>
                                      <p:cBhvr>
                                        <p:cTn id="150" dur="1" fill="hold">
                                          <p:stCondLst>
                                            <p:cond delay="0"/>
                                          </p:stCondLst>
                                        </p:cTn>
                                        <p:tgtEl>
                                          <p:spTgt spid="21"/>
                                        </p:tgtEl>
                                        <p:attrNameLst>
                                          <p:attrName>style.visibility</p:attrName>
                                        </p:attrNameLst>
                                      </p:cBhvr>
                                      <p:to>
                                        <p:strVal val="visible"/>
                                      </p:to>
                                    </p:set>
                                    <p:animEffect transition="in" filter="fade">
                                      <p:cBhvr>
                                        <p:cTn id="151" dur="500"/>
                                        <p:tgtEl>
                                          <p:spTgt spid="21"/>
                                        </p:tgtEl>
                                      </p:cBhvr>
                                    </p:animEffect>
                                  </p:childTnLst>
                                </p:cTn>
                              </p:par>
                            </p:childTnLst>
                          </p:cTn>
                        </p:par>
                      </p:childTnLst>
                    </p:cTn>
                  </p:par>
                  <p:par>
                    <p:cTn id="152" fill="hold">
                      <p:stCondLst>
                        <p:cond delay="indefinite"/>
                      </p:stCondLst>
                      <p:childTnLst>
                        <p:par>
                          <p:cTn id="153" fill="hold">
                            <p:stCondLst>
                              <p:cond delay="0"/>
                            </p:stCondLst>
                            <p:childTnLst>
                              <p:par>
                                <p:cTn id="154" presetID="1" presetClass="entr" presetSubtype="0" fill="hold" grpId="0" nodeType="clickEffect">
                                  <p:stCondLst>
                                    <p:cond delay="0"/>
                                  </p:stCondLst>
                                  <p:iterate type="lt">
                                    <p:tmAbs val="80"/>
                                  </p:iterate>
                                  <p:childTnLst>
                                    <p:set>
                                      <p:cBhvr>
                                        <p:cTn id="155" dur="1" fill="hold">
                                          <p:stCondLst>
                                            <p:cond delay="0"/>
                                          </p:stCondLst>
                                        </p:cTn>
                                        <p:tgtEl>
                                          <p:spTgt spid="22"/>
                                        </p:tgtEl>
                                        <p:attrNameLst>
                                          <p:attrName>style.visibility</p:attrName>
                                        </p:attrNameLst>
                                      </p:cBhvr>
                                      <p:to>
                                        <p:strVal val="visible"/>
                                      </p:to>
                                    </p:set>
                                  </p:childTnLst>
                                </p:cTn>
                              </p:par>
                            </p:childTnLst>
                          </p:cTn>
                        </p:par>
                      </p:childTnLst>
                    </p:cTn>
                  </p:par>
                  <p:par>
                    <p:cTn id="156" fill="hold">
                      <p:stCondLst>
                        <p:cond delay="indefinite"/>
                      </p:stCondLst>
                      <p:childTnLst>
                        <p:par>
                          <p:cTn id="157" fill="hold">
                            <p:stCondLst>
                              <p:cond delay="0"/>
                            </p:stCondLst>
                            <p:childTnLst>
                              <p:par>
                                <p:cTn id="158" presetID="10" presetClass="exit" presetSubtype="0" fill="hold" grpId="1" nodeType="clickEffect">
                                  <p:stCondLst>
                                    <p:cond delay="0"/>
                                  </p:stCondLst>
                                  <p:iterate type="lt">
                                    <p:tmPct val="0"/>
                                  </p:iterate>
                                  <p:childTnLst>
                                    <p:animEffect transition="out" filter="fade">
                                      <p:cBhvr>
                                        <p:cTn id="159" dur="500"/>
                                        <p:tgtEl>
                                          <p:spTgt spid="22"/>
                                        </p:tgtEl>
                                      </p:cBhvr>
                                    </p:animEffect>
                                    <p:set>
                                      <p:cBhvr>
                                        <p:cTn id="160" dur="1" fill="hold">
                                          <p:stCondLst>
                                            <p:cond delay="499"/>
                                          </p:stCondLst>
                                        </p:cTn>
                                        <p:tgtEl>
                                          <p:spTgt spid="22"/>
                                        </p:tgtEl>
                                        <p:attrNameLst>
                                          <p:attrName>style.visibility</p:attrName>
                                        </p:attrNameLst>
                                      </p:cBhvr>
                                      <p:to>
                                        <p:strVal val="hidden"/>
                                      </p:to>
                                    </p:set>
                                  </p:childTnLst>
                                </p:cTn>
                              </p:par>
                            </p:childTnLst>
                          </p:cTn>
                        </p:par>
                      </p:childTnLst>
                    </p:cTn>
                  </p:par>
                  <p:par>
                    <p:cTn id="161" fill="hold">
                      <p:stCondLst>
                        <p:cond delay="indefinite"/>
                      </p:stCondLst>
                      <p:childTnLst>
                        <p:par>
                          <p:cTn id="162" fill="hold">
                            <p:stCondLst>
                              <p:cond delay="0"/>
                            </p:stCondLst>
                            <p:childTnLst>
                              <p:par>
                                <p:cTn id="163" presetID="1" presetClass="entr" presetSubtype="0" fill="hold" grpId="0" nodeType="clickEffect">
                                  <p:stCondLst>
                                    <p:cond delay="0"/>
                                  </p:stCondLst>
                                  <p:iterate type="lt">
                                    <p:tmAbs val="80"/>
                                  </p:iterate>
                                  <p:childTnLst>
                                    <p:set>
                                      <p:cBhvr>
                                        <p:cTn id="16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animBg="1"/>
      <p:bldP spid="11" grpId="0" animBg="1"/>
      <p:bldP spid="12" grpId="0" animBg="1"/>
      <p:bldP spid="12" grpId="2" animBg="1"/>
      <p:bldP spid="13" grpId="0" animBg="1"/>
      <p:bldP spid="13" grpId="2" animBg="1"/>
      <p:bldP spid="14" grpId="0" animBg="1"/>
      <p:bldP spid="14" grpId="2" animBg="1"/>
      <p:bldP spid="15" grpId="0" animBg="1"/>
      <p:bldP spid="16" grpId="0"/>
      <p:bldP spid="16" grpId="1"/>
      <p:bldP spid="17" grpId="0"/>
      <p:bldP spid="17" grpId="1"/>
      <p:bldP spid="18" grpId="0"/>
      <p:bldP spid="18" grpId="1"/>
      <p:bldP spid="19" grpId="0" animBg="1"/>
      <p:bldP spid="21" grpId="0" animBg="1"/>
      <p:bldP spid="22" grpId="0"/>
      <p:bldP spid="22" grpId="1"/>
      <p:bldP spid="30" grpId="0" animBg="1"/>
      <p:bldP spid="30" grpId="2" animBg="1"/>
      <p:bldP spid="31" grpId="0"/>
      <p:bldP spid="31" grpId="1"/>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59532" y="860398"/>
            <a:ext cx="83957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Let’s practice drawing quadrilaterals.</a:t>
            </a:r>
            <a:endParaRPr lang="en-US" sz="2800" dirty="0">
              <a:solidFill>
                <a:schemeClr val="accent1"/>
              </a:solidFill>
              <a:latin typeface="Orly's Font 2" pitchFamily="66"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390" y="1626701"/>
            <a:ext cx="7534034" cy="2889265"/>
          </a:xfrm>
          <a:prstGeom prst="rect">
            <a:avLst/>
          </a:prstGeom>
        </p:spPr>
      </p:pic>
      <p:cxnSp>
        <p:nvCxnSpPr>
          <p:cNvPr id="6" name="Straight Connector 5"/>
          <p:cNvCxnSpPr/>
          <p:nvPr/>
        </p:nvCxnSpPr>
        <p:spPr>
          <a:xfrm flipH="1" flipV="1">
            <a:off x="935596" y="1671650"/>
            <a:ext cx="1" cy="280628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935598" y="1671650"/>
            <a:ext cx="460851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935597" y="4472413"/>
            <a:ext cx="4608511" cy="5519"/>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947483" y="2812907"/>
            <a:ext cx="3312846" cy="453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5799968" y="2889686"/>
            <a:ext cx="2984500" cy="1554272"/>
          </a:xfrm>
          <a:prstGeom prst="rect">
            <a:avLst/>
          </a:prstGeom>
          <a:solidFill>
            <a:schemeClr val="accent4">
              <a:lumMod val="40000"/>
              <a:lumOff val="60000"/>
            </a:schemeClr>
          </a:solidFill>
          <a:ln w="6350">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91440" bIns="45720" numCol="1" spcCol="0" rtlCol="0" fromWordArt="0" anchor="t" anchorCtr="0" forceAA="0" compatLnSpc="1">
            <a:prstTxWarp prst="textNoShape">
              <a:avLst/>
            </a:prstTxWarp>
            <a:spAutoFit/>
          </a:bodyPr>
          <a:lstStyle/>
          <a:p>
            <a:r>
              <a:rPr lang="en-US" sz="2400" dirty="0" smtClean="0">
                <a:solidFill>
                  <a:schemeClr val="tx1"/>
                </a:solidFill>
                <a:latin typeface="Orly's Font 2" pitchFamily="66" charset="0"/>
              </a:rPr>
              <a:t>4 sides?</a:t>
            </a:r>
          </a:p>
          <a:p>
            <a:r>
              <a:rPr lang="en-US" sz="2400" dirty="0" smtClean="0">
                <a:solidFill>
                  <a:schemeClr val="tx1"/>
                </a:solidFill>
                <a:latin typeface="Orly's Font 2" pitchFamily="66" charset="0"/>
              </a:rPr>
              <a:t>Straight sides?</a:t>
            </a:r>
          </a:p>
          <a:p>
            <a:r>
              <a:rPr lang="en-US" sz="2400" dirty="0" smtClean="0">
                <a:solidFill>
                  <a:schemeClr val="tx1"/>
                </a:solidFill>
                <a:latin typeface="Orly's Font 2" pitchFamily="66" charset="0"/>
              </a:rPr>
              <a:t>Sides meet?</a:t>
            </a:r>
          </a:p>
          <a:p>
            <a:endParaRPr lang="en-US" sz="800" dirty="0" smtClean="0">
              <a:solidFill>
                <a:schemeClr val="tx1"/>
              </a:solidFill>
              <a:latin typeface="Orly's Font 2" pitchFamily="66" charset="0"/>
            </a:endParaRPr>
          </a:p>
        </p:txBody>
      </p:sp>
      <p:sp>
        <p:nvSpPr>
          <p:cNvPr id="11" name="Half Frame 10"/>
          <p:cNvSpPr/>
          <p:nvPr/>
        </p:nvSpPr>
        <p:spPr>
          <a:xfrm rot="13238728">
            <a:off x="8431606" y="3418703"/>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5291501" y="1459260"/>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665550" y="4232868"/>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681362" y="1437624"/>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Half Frame 14"/>
          <p:cNvSpPr/>
          <p:nvPr/>
        </p:nvSpPr>
        <p:spPr>
          <a:xfrm rot="13238728">
            <a:off x="8048823" y="3785233"/>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6"/>
          <p:cNvSpPr>
            <a:spLocks noChangeArrowheads="1"/>
          </p:cNvSpPr>
          <p:nvPr/>
        </p:nvSpPr>
        <p:spPr bwMode="gray">
          <a:xfrm>
            <a:off x="987412" y="2738412"/>
            <a:ext cx="38023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1"/>
                </a:solidFill>
                <a:effectLst/>
                <a:uLnTx/>
                <a:uFillTx/>
                <a:latin typeface="Orly's Font 2" pitchFamily="66" charset="0"/>
              </a:rPr>
              <a:t>1</a:t>
            </a:r>
          </a:p>
        </p:txBody>
      </p:sp>
      <p:sp>
        <p:nvSpPr>
          <p:cNvPr id="17" name="Rectangle 6"/>
          <p:cNvSpPr>
            <a:spLocks noChangeArrowheads="1"/>
          </p:cNvSpPr>
          <p:nvPr/>
        </p:nvSpPr>
        <p:spPr bwMode="gray">
          <a:xfrm>
            <a:off x="2952950" y="1766305"/>
            <a:ext cx="53893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6"/>
                </a:solidFill>
                <a:effectLst/>
                <a:uLnTx/>
                <a:uFillTx/>
                <a:latin typeface="Orly's Font 2" pitchFamily="66" charset="0"/>
              </a:rPr>
              <a:t>2</a:t>
            </a:r>
          </a:p>
        </p:txBody>
      </p:sp>
      <p:sp>
        <p:nvSpPr>
          <p:cNvPr id="18" name="Rectangle 6"/>
          <p:cNvSpPr>
            <a:spLocks noChangeArrowheads="1"/>
          </p:cNvSpPr>
          <p:nvPr/>
        </p:nvSpPr>
        <p:spPr bwMode="gray">
          <a:xfrm>
            <a:off x="2921708" y="3858116"/>
            <a:ext cx="51007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3"/>
                </a:solidFill>
                <a:effectLst/>
                <a:uLnTx/>
                <a:uFillTx/>
                <a:latin typeface="Orly's Font 2" pitchFamily="66" charset="0"/>
              </a:rPr>
              <a:t>4</a:t>
            </a:r>
          </a:p>
        </p:txBody>
      </p:sp>
      <p:sp>
        <p:nvSpPr>
          <p:cNvPr id="19" name="Half Frame 18"/>
          <p:cNvSpPr/>
          <p:nvPr/>
        </p:nvSpPr>
        <p:spPr>
          <a:xfrm rot="13238728">
            <a:off x="7402840" y="3059636"/>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9" name="Straight Connector 28"/>
          <p:cNvCxnSpPr/>
          <p:nvPr/>
        </p:nvCxnSpPr>
        <p:spPr>
          <a:xfrm flipH="1" flipV="1">
            <a:off x="5544108" y="1668192"/>
            <a:ext cx="1" cy="280628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5253870" y="4227934"/>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6"/>
          <p:cNvSpPr>
            <a:spLocks noChangeArrowheads="1"/>
          </p:cNvSpPr>
          <p:nvPr/>
        </p:nvSpPr>
        <p:spPr bwMode="gray">
          <a:xfrm>
            <a:off x="4967571" y="2774417"/>
            <a:ext cx="54053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2"/>
                </a:solidFill>
                <a:effectLst/>
                <a:uLnTx/>
                <a:uFillTx/>
                <a:latin typeface="Orly's Font 2" pitchFamily="66" charset="0"/>
              </a:rPr>
              <a:t>3</a:t>
            </a:r>
          </a:p>
        </p:txBody>
      </p:sp>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3127" t="37017" r="30617" b="5309"/>
          <a:stretch/>
        </p:blipFill>
        <p:spPr>
          <a:xfrm rot="196093">
            <a:off x="5704842" y="1270912"/>
            <a:ext cx="2400948" cy="1918034"/>
          </a:xfrm>
          <a:prstGeom prst="rect">
            <a:avLst/>
          </a:prstGeom>
        </p:spPr>
      </p:pic>
      <p:sp>
        <p:nvSpPr>
          <p:cNvPr id="27" name="Oval Callout 26"/>
          <p:cNvSpPr/>
          <p:nvPr/>
        </p:nvSpPr>
        <p:spPr>
          <a:xfrm>
            <a:off x="7164288" y="1283137"/>
            <a:ext cx="1728192" cy="1540641"/>
          </a:xfrm>
          <a:prstGeom prst="wedgeEllipseCallout">
            <a:avLst>
              <a:gd name="adj1" fmla="val -62260"/>
              <a:gd name="adj2" fmla="val 5965"/>
            </a:avLst>
          </a:prstGeom>
          <a:solidFill>
            <a:schemeClr val="accent2"/>
          </a:solidFill>
          <a:ln w="38100">
            <a:solidFill>
              <a:schemeClr val="accent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tx1"/>
              </a:solidFill>
              <a:latin typeface="Orly's Font 2" pitchFamily="66" charset="0"/>
            </a:endParaRPr>
          </a:p>
        </p:txBody>
      </p:sp>
      <p:sp>
        <p:nvSpPr>
          <p:cNvPr id="28" name="TextBox 27"/>
          <p:cNvSpPr txBox="1"/>
          <p:nvPr/>
        </p:nvSpPr>
        <p:spPr>
          <a:xfrm>
            <a:off x="7098567" y="1491630"/>
            <a:ext cx="1920994" cy="1200329"/>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This quadrilateral</a:t>
            </a:r>
          </a:p>
          <a:p>
            <a:pPr algn="ctr"/>
            <a:r>
              <a:rPr lang="en-US" dirty="0" smtClean="0">
                <a:solidFill>
                  <a:schemeClr val="accent1">
                    <a:lumMod val="50000"/>
                  </a:schemeClr>
                </a:solidFill>
                <a:latin typeface="Orly's Font 2" pitchFamily="66" charset="0"/>
                <a:ea typeface="Verdana" pitchFamily="34" charset="0"/>
                <a:cs typeface="Verdana" pitchFamily="34" charset="0"/>
              </a:rPr>
              <a:t>is a</a:t>
            </a:r>
          </a:p>
          <a:p>
            <a:pPr algn="ctr"/>
            <a:r>
              <a:rPr lang="en-US" dirty="0" smtClean="0">
                <a:solidFill>
                  <a:schemeClr val="accent1">
                    <a:lumMod val="50000"/>
                  </a:schemeClr>
                </a:solidFill>
                <a:latin typeface="Orly's Font 2" pitchFamily="66" charset="0"/>
                <a:ea typeface="Verdana" pitchFamily="34" charset="0"/>
                <a:cs typeface="Verdana" pitchFamily="34" charset="0"/>
              </a:rPr>
              <a:t>rectangle!</a:t>
            </a:r>
          </a:p>
        </p:txBody>
      </p:sp>
    </p:spTree>
    <p:extLst>
      <p:ext uri="{BB962C8B-B14F-4D97-AF65-F5344CB8AC3E}">
        <p14:creationId xmlns:p14="http://schemas.microsoft.com/office/powerpoint/2010/main" val="157267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iterate type="lt">
                                    <p:tmAbs val="80"/>
                                  </p:iterate>
                                  <p:childTnLst>
                                    <p:set>
                                      <p:cBhvr>
                                        <p:cTn id="41"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1" nodeType="clickEffect">
                                  <p:stCondLst>
                                    <p:cond delay="0"/>
                                  </p:stCondLst>
                                  <p:childTnLst>
                                    <p:animEffect transition="out" filter="fade">
                                      <p:cBhvr>
                                        <p:cTn id="70" dur="500"/>
                                        <p:tgtEl>
                                          <p:spTgt spid="16"/>
                                        </p:tgtEl>
                                      </p:cBhvr>
                                    </p:animEffect>
                                    <p:set>
                                      <p:cBhvr>
                                        <p:cTn id="71" dur="1" fill="hold">
                                          <p:stCondLst>
                                            <p:cond delay="499"/>
                                          </p:stCondLst>
                                        </p:cTn>
                                        <p:tgtEl>
                                          <p:spTgt spid="16"/>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7"/>
                                        </p:tgtEl>
                                      </p:cBhvr>
                                    </p:animEffect>
                                    <p:set>
                                      <p:cBhvr>
                                        <p:cTn id="74" dur="1" fill="hold">
                                          <p:stCondLst>
                                            <p:cond delay="499"/>
                                          </p:stCondLst>
                                        </p:cTn>
                                        <p:tgtEl>
                                          <p:spTgt spid="17"/>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31"/>
                                        </p:tgtEl>
                                      </p:cBhvr>
                                    </p:animEffect>
                                    <p:set>
                                      <p:cBhvr>
                                        <p:cTn id="77" dur="1" fill="hold">
                                          <p:stCondLst>
                                            <p:cond delay="499"/>
                                          </p:stCondLst>
                                        </p:cTn>
                                        <p:tgtEl>
                                          <p:spTgt spid="31"/>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18"/>
                                        </p:tgtEl>
                                      </p:cBhvr>
                                    </p:animEffect>
                                    <p:set>
                                      <p:cBhvr>
                                        <p:cTn id="80" dur="1" fill="hold">
                                          <p:stCondLst>
                                            <p:cond delay="499"/>
                                          </p:stCondLst>
                                        </p:cTn>
                                        <p:tgtEl>
                                          <p:spTgt spid="18"/>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iterate type="lt">
                                    <p:tmAbs val="80"/>
                                  </p:iterate>
                                  <p:childTnLst>
                                    <p:set>
                                      <p:cBhvr>
                                        <p:cTn id="8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fade">
                                      <p:cBhvr>
                                        <p:cTn id="89" dur="500"/>
                                        <p:tgtEl>
                                          <p:spTgt spid="9"/>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500"/>
                                        <p:tgtEl>
                                          <p:spTgt spid="11"/>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nodeType="clickEffect">
                                  <p:stCondLst>
                                    <p:cond delay="0"/>
                                  </p:stCondLst>
                                  <p:childTnLst>
                                    <p:animEffect transition="out" filter="fade">
                                      <p:cBhvr>
                                        <p:cTn id="98" dur="500"/>
                                        <p:tgtEl>
                                          <p:spTgt spid="9"/>
                                        </p:tgtEl>
                                      </p:cBhvr>
                                    </p:animEffect>
                                    <p:set>
                                      <p:cBhvr>
                                        <p:cTn id="99" dur="1" fill="hold">
                                          <p:stCondLst>
                                            <p:cond delay="499"/>
                                          </p:stCondLst>
                                        </p:cTn>
                                        <p:tgtEl>
                                          <p:spTgt spid="9"/>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nodeType="clickEffect">
                                  <p:stCondLst>
                                    <p:cond delay="0"/>
                                  </p:stCondLst>
                                  <p:iterate type="lt">
                                    <p:tmAbs val="80"/>
                                  </p:iterate>
                                  <p:childTnLst>
                                    <p:set>
                                      <p:cBhvr>
                                        <p:cTn id="103"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fade">
                                      <p:cBhvr>
                                        <p:cTn id="108" dur="500"/>
                                        <p:tgtEl>
                                          <p:spTgt spid="14"/>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500"/>
                                        <p:tgtEl>
                                          <p:spTgt spid="12"/>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fade">
                                      <p:cBhvr>
                                        <p:cTn id="118" dur="500"/>
                                        <p:tgtEl>
                                          <p:spTgt spid="30"/>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13"/>
                                        </p:tgtEl>
                                        <p:attrNameLst>
                                          <p:attrName>style.visibility</p:attrName>
                                        </p:attrNameLst>
                                      </p:cBhvr>
                                      <p:to>
                                        <p:strVal val="visible"/>
                                      </p:to>
                                    </p:set>
                                    <p:animEffect transition="in" filter="fade">
                                      <p:cBhvr>
                                        <p:cTn id="123" dur="500"/>
                                        <p:tgtEl>
                                          <p:spTgt spid="13"/>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15"/>
                                        </p:tgtEl>
                                        <p:attrNameLst>
                                          <p:attrName>style.visibility</p:attrName>
                                        </p:attrNameLst>
                                      </p:cBhvr>
                                      <p:to>
                                        <p:strVal val="visible"/>
                                      </p:to>
                                    </p:set>
                                    <p:animEffect transition="in" filter="fade">
                                      <p:cBhvr>
                                        <p:cTn id="128" dur="500"/>
                                        <p:tgtEl>
                                          <p:spTgt spid="15"/>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grpId="1" nodeType="clickEffect">
                                  <p:stCondLst>
                                    <p:cond delay="0"/>
                                  </p:stCondLst>
                                  <p:childTnLst>
                                    <p:animEffect transition="out" filter="fade">
                                      <p:cBhvr>
                                        <p:cTn id="132" dur="500"/>
                                        <p:tgtEl>
                                          <p:spTgt spid="12"/>
                                        </p:tgtEl>
                                      </p:cBhvr>
                                    </p:animEffect>
                                    <p:set>
                                      <p:cBhvr>
                                        <p:cTn id="133" dur="1" fill="hold">
                                          <p:stCondLst>
                                            <p:cond delay="499"/>
                                          </p:stCondLst>
                                        </p:cTn>
                                        <p:tgtEl>
                                          <p:spTgt spid="12"/>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13"/>
                                        </p:tgtEl>
                                      </p:cBhvr>
                                    </p:animEffect>
                                    <p:set>
                                      <p:cBhvr>
                                        <p:cTn id="136" dur="1" fill="hold">
                                          <p:stCondLst>
                                            <p:cond delay="499"/>
                                          </p:stCondLst>
                                        </p:cTn>
                                        <p:tgtEl>
                                          <p:spTgt spid="13"/>
                                        </p:tgtEl>
                                        <p:attrNameLst>
                                          <p:attrName>style.visibility</p:attrName>
                                        </p:attrNameLst>
                                      </p:cBhvr>
                                      <p:to>
                                        <p:strVal val="hidden"/>
                                      </p:to>
                                    </p:set>
                                  </p:childTnLst>
                                </p:cTn>
                              </p:par>
                              <p:par>
                                <p:cTn id="137" presetID="10" presetClass="exit" presetSubtype="0" fill="hold" grpId="1" nodeType="withEffect">
                                  <p:stCondLst>
                                    <p:cond delay="0"/>
                                  </p:stCondLst>
                                  <p:childTnLst>
                                    <p:animEffect transition="out" filter="fade">
                                      <p:cBhvr>
                                        <p:cTn id="138" dur="500"/>
                                        <p:tgtEl>
                                          <p:spTgt spid="30"/>
                                        </p:tgtEl>
                                      </p:cBhvr>
                                    </p:animEffect>
                                    <p:set>
                                      <p:cBhvr>
                                        <p:cTn id="139" dur="1" fill="hold">
                                          <p:stCondLst>
                                            <p:cond delay="499"/>
                                          </p:stCondLst>
                                        </p:cTn>
                                        <p:tgtEl>
                                          <p:spTgt spid="30"/>
                                        </p:tgtEl>
                                        <p:attrNameLst>
                                          <p:attrName>style.visibility</p:attrName>
                                        </p:attrNameLst>
                                      </p:cBhvr>
                                      <p:to>
                                        <p:strVal val="hidden"/>
                                      </p:to>
                                    </p:set>
                                  </p:childTnLst>
                                </p:cTn>
                              </p:par>
                              <p:par>
                                <p:cTn id="140" presetID="10" presetClass="exit" presetSubtype="0" fill="hold" grpId="1" nodeType="withEffect">
                                  <p:stCondLst>
                                    <p:cond delay="0"/>
                                  </p:stCondLst>
                                  <p:childTnLst>
                                    <p:animEffect transition="out" filter="fade">
                                      <p:cBhvr>
                                        <p:cTn id="141" dur="500"/>
                                        <p:tgtEl>
                                          <p:spTgt spid="14"/>
                                        </p:tgtEl>
                                      </p:cBhvr>
                                    </p:animEffect>
                                    <p:set>
                                      <p:cBhvr>
                                        <p:cTn id="142" dur="1" fill="hold">
                                          <p:stCondLst>
                                            <p:cond delay="499"/>
                                          </p:stCondLst>
                                        </p:cTn>
                                        <p:tgtEl>
                                          <p:spTgt spid="14"/>
                                        </p:tgtEl>
                                        <p:attrNameLst>
                                          <p:attrName>style.visibility</p:attrName>
                                        </p:attrNameLst>
                                      </p:cBhvr>
                                      <p:to>
                                        <p:strVal val="hidden"/>
                                      </p:to>
                                    </p:se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nodeType="clickEffect">
                                  <p:stCondLst>
                                    <p:cond delay="0"/>
                                  </p:stCondLst>
                                  <p:childTnLst>
                                    <p:set>
                                      <p:cBhvr>
                                        <p:cTn id="146" dur="1" fill="hold">
                                          <p:stCondLst>
                                            <p:cond delay="0"/>
                                          </p:stCondLst>
                                        </p:cTn>
                                        <p:tgtEl>
                                          <p:spTgt spid="26"/>
                                        </p:tgtEl>
                                        <p:attrNameLst>
                                          <p:attrName>style.visibility</p:attrName>
                                        </p:attrNameLst>
                                      </p:cBhvr>
                                      <p:to>
                                        <p:strVal val="visible"/>
                                      </p:to>
                                    </p:set>
                                    <p:animEffect transition="in" filter="fade">
                                      <p:cBhvr>
                                        <p:cTn id="147" dur="500"/>
                                        <p:tgtEl>
                                          <p:spTgt spid="26"/>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fade">
                                      <p:cBhvr>
                                        <p:cTn id="152" dur="500"/>
                                        <p:tgtEl>
                                          <p:spTgt spid="27"/>
                                        </p:tgtEl>
                                      </p:cBhvr>
                                    </p:animEffec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grpId="0" nodeType="clickEffect">
                                  <p:stCondLst>
                                    <p:cond delay="0"/>
                                  </p:stCondLst>
                                  <p:iterate type="lt">
                                    <p:tmAbs val="80"/>
                                  </p:iterate>
                                  <p:childTnLst>
                                    <p:set>
                                      <p:cBhvr>
                                        <p:cTn id="15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animBg="1"/>
      <p:bldP spid="12" grpId="0" animBg="1"/>
      <p:bldP spid="12" grpId="1" animBg="1"/>
      <p:bldP spid="13" grpId="0" animBg="1"/>
      <p:bldP spid="13" grpId="1" animBg="1"/>
      <p:bldP spid="14" grpId="0" animBg="1"/>
      <p:bldP spid="14" grpId="1" animBg="1"/>
      <p:bldP spid="15" grpId="0" animBg="1"/>
      <p:bldP spid="16" grpId="0"/>
      <p:bldP spid="16" grpId="1"/>
      <p:bldP spid="17" grpId="0"/>
      <p:bldP spid="17" grpId="1"/>
      <p:bldP spid="18" grpId="0"/>
      <p:bldP spid="18" grpId="1"/>
      <p:bldP spid="19" grpId="0" animBg="1"/>
      <p:bldP spid="30" grpId="0" animBg="1"/>
      <p:bldP spid="30" grpId="1" animBg="1"/>
      <p:bldP spid="31" grpId="0"/>
      <p:bldP spid="31" grpId="1"/>
      <p:bldP spid="27" grpId="0" animBg="1"/>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59532" y="860398"/>
            <a:ext cx="83957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Let’s practice drawing quadrilaterals.</a:t>
            </a:r>
            <a:endParaRPr lang="en-US" sz="2800" dirty="0">
              <a:solidFill>
                <a:schemeClr val="accent1"/>
              </a:solidFill>
              <a:latin typeface="Orly's Font 2" pitchFamily="66"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390" y="1626701"/>
            <a:ext cx="7534034" cy="2889265"/>
          </a:xfrm>
          <a:prstGeom prst="rect">
            <a:avLst/>
          </a:prstGeom>
        </p:spPr>
      </p:pic>
      <p:cxnSp>
        <p:nvCxnSpPr>
          <p:cNvPr id="6" name="Straight Connector 5"/>
          <p:cNvCxnSpPr/>
          <p:nvPr/>
        </p:nvCxnSpPr>
        <p:spPr>
          <a:xfrm flipV="1">
            <a:off x="935598" y="1693286"/>
            <a:ext cx="900098" cy="278464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1835696" y="1649176"/>
            <a:ext cx="2785711" cy="22474"/>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935597" y="4472413"/>
            <a:ext cx="4608511" cy="5519"/>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7262124">
            <a:off x="-468308" y="2753701"/>
            <a:ext cx="3312846" cy="453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5799968" y="2889686"/>
            <a:ext cx="2984500" cy="1554272"/>
          </a:xfrm>
          <a:prstGeom prst="rect">
            <a:avLst/>
          </a:prstGeom>
          <a:solidFill>
            <a:schemeClr val="accent4">
              <a:lumMod val="40000"/>
              <a:lumOff val="60000"/>
            </a:schemeClr>
          </a:solidFill>
          <a:ln w="6350">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91440" bIns="45720" numCol="1" spcCol="0" rtlCol="0" fromWordArt="0" anchor="t" anchorCtr="0" forceAA="0" compatLnSpc="1">
            <a:prstTxWarp prst="textNoShape">
              <a:avLst/>
            </a:prstTxWarp>
            <a:spAutoFit/>
          </a:bodyPr>
          <a:lstStyle/>
          <a:p>
            <a:r>
              <a:rPr lang="en-US" sz="2400" dirty="0" smtClean="0">
                <a:solidFill>
                  <a:schemeClr val="tx1"/>
                </a:solidFill>
                <a:latin typeface="Orly's Font 2" pitchFamily="66" charset="0"/>
              </a:rPr>
              <a:t>4 sides?</a:t>
            </a:r>
          </a:p>
          <a:p>
            <a:r>
              <a:rPr lang="en-US" sz="2400" dirty="0" smtClean="0">
                <a:solidFill>
                  <a:schemeClr val="tx1"/>
                </a:solidFill>
                <a:latin typeface="Orly's Font 2" pitchFamily="66" charset="0"/>
              </a:rPr>
              <a:t>Straight sides?</a:t>
            </a:r>
          </a:p>
          <a:p>
            <a:r>
              <a:rPr lang="en-US" sz="2400" dirty="0" smtClean="0">
                <a:solidFill>
                  <a:schemeClr val="tx1"/>
                </a:solidFill>
                <a:latin typeface="Orly's Font 2" pitchFamily="66" charset="0"/>
              </a:rPr>
              <a:t>Sides meet?</a:t>
            </a:r>
          </a:p>
          <a:p>
            <a:endParaRPr lang="en-US" sz="800" dirty="0" smtClean="0">
              <a:solidFill>
                <a:schemeClr val="tx1"/>
              </a:solidFill>
              <a:latin typeface="Orly's Font 2" pitchFamily="66" charset="0"/>
            </a:endParaRPr>
          </a:p>
        </p:txBody>
      </p:sp>
      <p:sp>
        <p:nvSpPr>
          <p:cNvPr id="11" name="Half Frame 10"/>
          <p:cNvSpPr/>
          <p:nvPr/>
        </p:nvSpPr>
        <p:spPr>
          <a:xfrm rot="13238728">
            <a:off x="8402466" y="3411000"/>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4367173" y="1459260"/>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665550" y="4232868"/>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1581462" y="1532279"/>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Half Frame 14"/>
          <p:cNvSpPr/>
          <p:nvPr/>
        </p:nvSpPr>
        <p:spPr>
          <a:xfrm rot="13238728">
            <a:off x="8019743" y="3775458"/>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6"/>
          <p:cNvSpPr>
            <a:spLocks noChangeArrowheads="1"/>
          </p:cNvSpPr>
          <p:nvPr/>
        </p:nvSpPr>
        <p:spPr bwMode="gray">
          <a:xfrm>
            <a:off x="983901" y="2686612"/>
            <a:ext cx="38023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1"/>
                </a:solidFill>
                <a:effectLst/>
                <a:uLnTx/>
                <a:uFillTx/>
                <a:latin typeface="Orly's Font 2" pitchFamily="66" charset="0"/>
              </a:rPr>
              <a:t>1</a:t>
            </a:r>
          </a:p>
        </p:txBody>
      </p:sp>
      <p:sp>
        <p:nvSpPr>
          <p:cNvPr id="17" name="Rectangle 6"/>
          <p:cNvSpPr>
            <a:spLocks noChangeArrowheads="1"/>
          </p:cNvSpPr>
          <p:nvPr/>
        </p:nvSpPr>
        <p:spPr bwMode="gray">
          <a:xfrm>
            <a:off x="2988954" y="1766305"/>
            <a:ext cx="53893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6"/>
                </a:solidFill>
                <a:effectLst/>
                <a:uLnTx/>
                <a:uFillTx/>
                <a:latin typeface="Orly's Font 2" pitchFamily="66" charset="0"/>
              </a:rPr>
              <a:t>2</a:t>
            </a:r>
          </a:p>
        </p:txBody>
      </p:sp>
      <p:sp>
        <p:nvSpPr>
          <p:cNvPr id="18" name="Rectangle 6"/>
          <p:cNvSpPr>
            <a:spLocks noChangeArrowheads="1"/>
          </p:cNvSpPr>
          <p:nvPr/>
        </p:nvSpPr>
        <p:spPr bwMode="gray">
          <a:xfrm>
            <a:off x="2957712" y="3858116"/>
            <a:ext cx="51007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3"/>
                </a:solidFill>
                <a:effectLst/>
                <a:uLnTx/>
                <a:uFillTx/>
                <a:latin typeface="Orly's Font 2" pitchFamily="66" charset="0"/>
              </a:rPr>
              <a:t>4</a:t>
            </a:r>
          </a:p>
        </p:txBody>
      </p:sp>
      <p:sp>
        <p:nvSpPr>
          <p:cNvPr id="19" name="Half Frame 18"/>
          <p:cNvSpPr/>
          <p:nvPr/>
        </p:nvSpPr>
        <p:spPr>
          <a:xfrm rot="13238728">
            <a:off x="7419461" y="3093412"/>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9" name="Straight Connector 28"/>
          <p:cNvCxnSpPr>
            <a:endCxn id="4" idx="0"/>
          </p:cNvCxnSpPr>
          <p:nvPr/>
        </p:nvCxnSpPr>
        <p:spPr>
          <a:xfrm flipH="1" flipV="1">
            <a:off x="4621407" y="1626701"/>
            <a:ext cx="922704" cy="284777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5253870" y="4227934"/>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6"/>
          <p:cNvSpPr>
            <a:spLocks noChangeArrowheads="1"/>
          </p:cNvSpPr>
          <p:nvPr/>
        </p:nvSpPr>
        <p:spPr bwMode="gray">
          <a:xfrm>
            <a:off x="5075583" y="2715766"/>
            <a:ext cx="54053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2"/>
                </a:solidFill>
                <a:effectLst/>
                <a:uLnTx/>
                <a:uFillTx/>
                <a:latin typeface="Orly's Font 2" pitchFamily="66" charset="0"/>
              </a:rPr>
              <a:t>3</a:t>
            </a:r>
          </a:p>
        </p:txBody>
      </p:sp>
      <p:pic>
        <p:nvPicPr>
          <p:cNvPr id="35" name="Picture 34"/>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2632" t="35705" r="30371" b="7661"/>
          <a:stretch/>
        </p:blipFill>
        <p:spPr>
          <a:xfrm rot="267845">
            <a:off x="5296758" y="1156165"/>
            <a:ext cx="2558407" cy="1966707"/>
          </a:xfrm>
          <a:prstGeom prst="rect">
            <a:avLst/>
          </a:prstGeom>
        </p:spPr>
      </p:pic>
      <p:sp>
        <p:nvSpPr>
          <p:cNvPr id="27" name="Oval Callout 26"/>
          <p:cNvSpPr/>
          <p:nvPr/>
        </p:nvSpPr>
        <p:spPr>
          <a:xfrm>
            <a:off x="7098567" y="1230010"/>
            <a:ext cx="1920993" cy="1456601"/>
          </a:xfrm>
          <a:prstGeom prst="wedgeEllipseCallout">
            <a:avLst>
              <a:gd name="adj1" fmla="val -75324"/>
              <a:gd name="adj2" fmla="val 14611"/>
            </a:avLst>
          </a:prstGeom>
          <a:solidFill>
            <a:schemeClr val="accent2"/>
          </a:solidFill>
          <a:ln w="38100">
            <a:solidFill>
              <a:schemeClr val="accent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tx1"/>
              </a:solidFill>
              <a:latin typeface="Orly's Font 2" pitchFamily="66" charset="0"/>
            </a:endParaRPr>
          </a:p>
        </p:txBody>
      </p:sp>
      <p:sp>
        <p:nvSpPr>
          <p:cNvPr id="28" name="TextBox 27"/>
          <p:cNvSpPr txBox="1"/>
          <p:nvPr/>
        </p:nvSpPr>
        <p:spPr>
          <a:xfrm>
            <a:off x="7092280" y="1394791"/>
            <a:ext cx="1920994" cy="1200329"/>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This quadrilateral is a </a:t>
            </a:r>
            <a:br>
              <a:rPr lang="en-US" dirty="0" smtClean="0">
                <a:solidFill>
                  <a:schemeClr val="accent1">
                    <a:lumMod val="50000"/>
                  </a:schemeClr>
                </a:solidFill>
                <a:latin typeface="Orly's Font 2" pitchFamily="66" charset="0"/>
                <a:ea typeface="Verdana" pitchFamily="34" charset="0"/>
                <a:cs typeface="Verdana" pitchFamily="34" charset="0"/>
              </a:rPr>
            </a:br>
            <a:r>
              <a:rPr lang="en-US" dirty="0" smtClean="0">
                <a:solidFill>
                  <a:schemeClr val="accent1">
                    <a:lumMod val="50000"/>
                  </a:schemeClr>
                </a:solidFill>
                <a:latin typeface="Orly's Font 2" pitchFamily="66" charset="0"/>
                <a:ea typeface="Verdana" pitchFamily="34" charset="0"/>
                <a:cs typeface="Verdana" pitchFamily="34" charset="0"/>
              </a:rPr>
              <a:t>trapezoid!</a:t>
            </a:r>
          </a:p>
        </p:txBody>
      </p:sp>
    </p:spTree>
    <p:extLst>
      <p:ext uri="{BB962C8B-B14F-4D97-AF65-F5344CB8AC3E}">
        <p14:creationId xmlns:p14="http://schemas.microsoft.com/office/powerpoint/2010/main" val="422061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iterate type="lt">
                                    <p:tmAbs val="80"/>
                                  </p:iterate>
                                  <p:childTnLst>
                                    <p:set>
                                      <p:cBhvr>
                                        <p:cTn id="41"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1" nodeType="clickEffect">
                                  <p:stCondLst>
                                    <p:cond delay="0"/>
                                  </p:stCondLst>
                                  <p:childTnLst>
                                    <p:animEffect transition="out" filter="fade">
                                      <p:cBhvr>
                                        <p:cTn id="70" dur="500"/>
                                        <p:tgtEl>
                                          <p:spTgt spid="16"/>
                                        </p:tgtEl>
                                      </p:cBhvr>
                                    </p:animEffect>
                                    <p:set>
                                      <p:cBhvr>
                                        <p:cTn id="71" dur="1" fill="hold">
                                          <p:stCondLst>
                                            <p:cond delay="499"/>
                                          </p:stCondLst>
                                        </p:cTn>
                                        <p:tgtEl>
                                          <p:spTgt spid="16"/>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7"/>
                                        </p:tgtEl>
                                      </p:cBhvr>
                                    </p:animEffect>
                                    <p:set>
                                      <p:cBhvr>
                                        <p:cTn id="74" dur="1" fill="hold">
                                          <p:stCondLst>
                                            <p:cond delay="499"/>
                                          </p:stCondLst>
                                        </p:cTn>
                                        <p:tgtEl>
                                          <p:spTgt spid="17"/>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31"/>
                                        </p:tgtEl>
                                      </p:cBhvr>
                                    </p:animEffect>
                                    <p:set>
                                      <p:cBhvr>
                                        <p:cTn id="77" dur="1" fill="hold">
                                          <p:stCondLst>
                                            <p:cond delay="499"/>
                                          </p:stCondLst>
                                        </p:cTn>
                                        <p:tgtEl>
                                          <p:spTgt spid="31"/>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18"/>
                                        </p:tgtEl>
                                      </p:cBhvr>
                                    </p:animEffect>
                                    <p:set>
                                      <p:cBhvr>
                                        <p:cTn id="80" dur="1" fill="hold">
                                          <p:stCondLst>
                                            <p:cond delay="499"/>
                                          </p:stCondLst>
                                        </p:cTn>
                                        <p:tgtEl>
                                          <p:spTgt spid="18"/>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iterate type="lt">
                                    <p:tmAbs val="80"/>
                                  </p:iterate>
                                  <p:childTnLst>
                                    <p:set>
                                      <p:cBhvr>
                                        <p:cTn id="8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fade">
                                      <p:cBhvr>
                                        <p:cTn id="89" dur="500"/>
                                        <p:tgtEl>
                                          <p:spTgt spid="9"/>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500"/>
                                        <p:tgtEl>
                                          <p:spTgt spid="11"/>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nodeType="clickEffect">
                                  <p:stCondLst>
                                    <p:cond delay="0"/>
                                  </p:stCondLst>
                                  <p:childTnLst>
                                    <p:animEffect transition="out" filter="fade">
                                      <p:cBhvr>
                                        <p:cTn id="98" dur="500"/>
                                        <p:tgtEl>
                                          <p:spTgt spid="9"/>
                                        </p:tgtEl>
                                      </p:cBhvr>
                                    </p:animEffect>
                                    <p:set>
                                      <p:cBhvr>
                                        <p:cTn id="99" dur="1" fill="hold">
                                          <p:stCondLst>
                                            <p:cond delay="499"/>
                                          </p:stCondLst>
                                        </p:cTn>
                                        <p:tgtEl>
                                          <p:spTgt spid="9"/>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nodeType="clickEffect">
                                  <p:stCondLst>
                                    <p:cond delay="0"/>
                                  </p:stCondLst>
                                  <p:iterate type="lt">
                                    <p:tmAbs val="80"/>
                                  </p:iterate>
                                  <p:childTnLst>
                                    <p:set>
                                      <p:cBhvr>
                                        <p:cTn id="103"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fade">
                                      <p:cBhvr>
                                        <p:cTn id="108" dur="500"/>
                                        <p:tgtEl>
                                          <p:spTgt spid="14"/>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500"/>
                                        <p:tgtEl>
                                          <p:spTgt spid="12"/>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fade">
                                      <p:cBhvr>
                                        <p:cTn id="118" dur="500"/>
                                        <p:tgtEl>
                                          <p:spTgt spid="30"/>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13"/>
                                        </p:tgtEl>
                                        <p:attrNameLst>
                                          <p:attrName>style.visibility</p:attrName>
                                        </p:attrNameLst>
                                      </p:cBhvr>
                                      <p:to>
                                        <p:strVal val="visible"/>
                                      </p:to>
                                    </p:set>
                                    <p:animEffect transition="in" filter="fade">
                                      <p:cBhvr>
                                        <p:cTn id="123" dur="500"/>
                                        <p:tgtEl>
                                          <p:spTgt spid="13"/>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15"/>
                                        </p:tgtEl>
                                        <p:attrNameLst>
                                          <p:attrName>style.visibility</p:attrName>
                                        </p:attrNameLst>
                                      </p:cBhvr>
                                      <p:to>
                                        <p:strVal val="visible"/>
                                      </p:to>
                                    </p:set>
                                    <p:animEffect transition="in" filter="fade">
                                      <p:cBhvr>
                                        <p:cTn id="128" dur="500"/>
                                        <p:tgtEl>
                                          <p:spTgt spid="15"/>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grpId="1" nodeType="clickEffect">
                                  <p:stCondLst>
                                    <p:cond delay="0"/>
                                  </p:stCondLst>
                                  <p:childTnLst>
                                    <p:animEffect transition="out" filter="fade">
                                      <p:cBhvr>
                                        <p:cTn id="132" dur="500"/>
                                        <p:tgtEl>
                                          <p:spTgt spid="12"/>
                                        </p:tgtEl>
                                      </p:cBhvr>
                                    </p:animEffect>
                                    <p:set>
                                      <p:cBhvr>
                                        <p:cTn id="133" dur="1" fill="hold">
                                          <p:stCondLst>
                                            <p:cond delay="499"/>
                                          </p:stCondLst>
                                        </p:cTn>
                                        <p:tgtEl>
                                          <p:spTgt spid="12"/>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13"/>
                                        </p:tgtEl>
                                      </p:cBhvr>
                                    </p:animEffect>
                                    <p:set>
                                      <p:cBhvr>
                                        <p:cTn id="136" dur="1" fill="hold">
                                          <p:stCondLst>
                                            <p:cond delay="499"/>
                                          </p:stCondLst>
                                        </p:cTn>
                                        <p:tgtEl>
                                          <p:spTgt spid="13"/>
                                        </p:tgtEl>
                                        <p:attrNameLst>
                                          <p:attrName>style.visibility</p:attrName>
                                        </p:attrNameLst>
                                      </p:cBhvr>
                                      <p:to>
                                        <p:strVal val="hidden"/>
                                      </p:to>
                                    </p:set>
                                  </p:childTnLst>
                                </p:cTn>
                              </p:par>
                              <p:par>
                                <p:cTn id="137" presetID="10" presetClass="exit" presetSubtype="0" fill="hold" grpId="1" nodeType="withEffect">
                                  <p:stCondLst>
                                    <p:cond delay="0"/>
                                  </p:stCondLst>
                                  <p:childTnLst>
                                    <p:animEffect transition="out" filter="fade">
                                      <p:cBhvr>
                                        <p:cTn id="138" dur="500"/>
                                        <p:tgtEl>
                                          <p:spTgt spid="30"/>
                                        </p:tgtEl>
                                      </p:cBhvr>
                                    </p:animEffect>
                                    <p:set>
                                      <p:cBhvr>
                                        <p:cTn id="139" dur="1" fill="hold">
                                          <p:stCondLst>
                                            <p:cond delay="499"/>
                                          </p:stCondLst>
                                        </p:cTn>
                                        <p:tgtEl>
                                          <p:spTgt spid="30"/>
                                        </p:tgtEl>
                                        <p:attrNameLst>
                                          <p:attrName>style.visibility</p:attrName>
                                        </p:attrNameLst>
                                      </p:cBhvr>
                                      <p:to>
                                        <p:strVal val="hidden"/>
                                      </p:to>
                                    </p:set>
                                  </p:childTnLst>
                                </p:cTn>
                              </p:par>
                              <p:par>
                                <p:cTn id="140" presetID="10" presetClass="exit" presetSubtype="0" fill="hold" grpId="1" nodeType="withEffect">
                                  <p:stCondLst>
                                    <p:cond delay="0"/>
                                  </p:stCondLst>
                                  <p:childTnLst>
                                    <p:animEffect transition="out" filter="fade">
                                      <p:cBhvr>
                                        <p:cTn id="141" dur="500"/>
                                        <p:tgtEl>
                                          <p:spTgt spid="14"/>
                                        </p:tgtEl>
                                      </p:cBhvr>
                                    </p:animEffect>
                                    <p:set>
                                      <p:cBhvr>
                                        <p:cTn id="142" dur="1" fill="hold">
                                          <p:stCondLst>
                                            <p:cond delay="499"/>
                                          </p:stCondLst>
                                        </p:cTn>
                                        <p:tgtEl>
                                          <p:spTgt spid="14"/>
                                        </p:tgtEl>
                                        <p:attrNameLst>
                                          <p:attrName>style.visibility</p:attrName>
                                        </p:attrNameLst>
                                      </p:cBhvr>
                                      <p:to>
                                        <p:strVal val="hidden"/>
                                      </p:to>
                                    </p:se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nodeType="clickEffect">
                                  <p:stCondLst>
                                    <p:cond delay="0"/>
                                  </p:stCondLst>
                                  <p:childTnLst>
                                    <p:set>
                                      <p:cBhvr>
                                        <p:cTn id="146" dur="1" fill="hold">
                                          <p:stCondLst>
                                            <p:cond delay="0"/>
                                          </p:stCondLst>
                                        </p:cTn>
                                        <p:tgtEl>
                                          <p:spTgt spid="35"/>
                                        </p:tgtEl>
                                        <p:attrNameLst>
                                          <p:attrName>style.visibility</p:attrName>
                                        </p:attrNameLst>
                                      </p:cBhvr>
                                      <p:to>
                                        <p:strVal val="visible"/>
                                      </p:to>
                                    </p:set>
                                    <p:animEffect transition="in" filter="fade">
                                      <p:cBhvr>
                                        <p:cTn id="147" dur="500"/>
                                        <p:tgtEl>
                                          <p:spTgt spid="35"/>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fade">
                                      <p:cBhvr>
                                        <p:cTn id="152" dur="500"/>
                                        <p:tgtEl>
                                          <p:spTgt spid="27"/>
                                        </p:tgtEl>
                                      </p:cBhvr>
                                    </p:animEffec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grpId="0" nodeType="clickEffect">
                                  <p:stCondLst>
                                    <p:cond delay="0"/>
                                  </p:stCondLst>
                                  <p:iterate type="lt">
                                    <p:tmAbs val="80"/>
                                  </p:iterate>
                                  <p:childTnLst>
                                    <p:set>
                                      <p:cBhvr>
                                        <p:cTn id="15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animBg="1"/>
      <p:bldP spid="12" grpId="0" animBg="1"/>
      <p:bldP spid="12" grpId="1" animBg="1"/>
      <p:bldP spid="13" grpId="0" animBg="1"/>
      <p:bldP spid="13" grpId="1" animBg="1"/>
      <p:bldP spid="14" grpId="0" animBg="1"/>
      <p:bldP spid="14" grpId="1" animBg="1"/>
      <p:bldP spid="15" grpId="0" animBg="1"/>
      <p:bldP spid="16" grpId="0"/>
      <p:bldP spid="16" grpId="1"/>
      <p:bldP spid="17" grpId="0"/>
      <p:bldP spid="17" grpId="1"/>
      <p:bldP spid="18" grpId="0"/>
      <p:bldP spid="18" grpId="1"/>
      <p:bldP spid="19" grpId="0" animBg="1"/>
      <p:bldP spid="30" grpId="0" animBg="1"/>
      <p:bldP spid="30" grpId="1" animBg="1"/>
      <p:bldP spid="31" grpId="0"/>
      <p:bldP spid="31" grpId="1"/>
      <p:bldP spid="27" grpId="0" animBg="1"/>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39260" t="38738" r="38395" b="9145"/>
          <a:stretch/>
        </p:blipFill>
        <p:spPr>
          <a:xfrm>
            <a:off x="6400800" y="1786570"/>
            <a:ext cx="2386189" cy="2794874"/>
          </a:xfrm>
          <a:prstGeom prst="rect">
            <a:avLst/>
          </a:prstGeom>
        </p:spPr>
      </p:pic>
      <p:sp>
        <p:nvSpPr>
          <p:cNvPr id="6" name="Cloud Callout 5"/>
          <p:cNvSpPr/>
          <p:nvPr/>
        </p:nvSpPr>
        <p:spPr>
          <a:xfrm>
            <a:off x="3760470" y="857250"/>
            <a:ext cx="2935766" cy="1966528"/>
          </a:xfrm>
          <a:prstGeom prst="cloudCallout">
            <a:avLst>
              <a:gd name="adj1" fmla="val 65284"/>
              <a:gd name="adj2" fmla="val 28546"/>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7" name="TextBox 6"/>
          <p:cNvSpPr txBox="1"/>
          <p:nvPr/>
        </p:nvSpPr>
        <p:spPr>
          <a:xfrm>
            <a:off x="4103948" y="1227405"/>
            <a:ext cx="2171700" cy="1200329"/>
          </a:xfrm>
          <a:prstGeom prst="rect">
            <a:avLst/>
          </a:prstGeom>
          <a:noFill/>
        </p:spPr>
        <p:txBody>
          <a:bodyPr wrap="square" rtlCol="0">
            <a:spAutoFit/>
          </a:bodyPr>
          <a:lstStyle/>
          <a:p>
            <a:pPr algn="ctr"/>
            <a:r>
              <a:rPr lang="en-US" dirty="0" smtClean="0">
                <a:solidFill>
                  <a:schemeClr val="accent4">
                    <a:lumMod val="50000"/>
                  </a:schemeClr>
                </a:solidFill>
                <a:latin typeface="Orly's Font 2" pitchFamily="66" charset="0"/>
                <a:ea typeface="Verdana" pitchFamily="34" charset="0"/>
                <a:cs typeface="Verdana" pitchFamily="34" charset="0"/>
              </a:rPr>
              <a:t>These cannot be quadrilaterals. </a:t>
            </a:r>
            <a:r>
              <a:rPr lang="en-US" dirty="0">
                <a:solidFill>
                  <a:schemeClr val="accent4">
                    <a:lumMod val="50000"/>
                  </a:schemeClr>
                </a:solidFill>
                <a:latin typeface="Orly's Font 2" pitchFamily="66" charset="0"/>
                <a:ea typeface="Verdana" pitchFamily="34" charset="0"/>
                <a:cs typeface="Verdana" pitchFamily="34" charset="0"/>
              </a:rPr>
              <a:t>T</a:t>
            </a:r>
            <a:r>
              <a:rPr lang="en-US" dirty="0" smtClean="0">
                <a:solidFill>
                  <a:schemeClr val="accent4">
                    <a:lumMod val="50000"/>
                  </a:schemeClr>
                </a:solidFill>
                <a:latin typeface="Orly's Font 2" pitchFamily="66" charset="0"/>
                <a:ea typeface="Verdana" pitchFamily="34" charset="0"/>
                <a:cs typeface="Verdana" pitchFamily="34" charset="0"/>
              </a:rPr>
              <a:t>hey are turned the wrong way!</a:t>
            </a:r>
          </a:p>
        </p:txBody>
      </p:sp>
      <p:sp>
        <p:nvSpPr>
          <p:cNvPr id="34" name="Rectangle 33"/>
          <p:cNvSpPr/>
          <p:nvPr/>
        </p:nvSpPr>
        <p:spPr>
          <a:xfrm rot="1694984">
            <a:off x="2366750" y="2593598"/>
            <a:ext cx="1828800" cy="1872208"/>
          </a:xfrm>
          <a:prstGeom prst="rect">
            <a:avLst/>
          </a:prstGeom>
          <a:noFill/>
          <a:ln w="38100"/>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Rectangle 34"/>
          <p:cNvSpPr/>
          <p:nvPr/>
        </p:nvSpPr>
        <p:spPr>
          <a:xfrm rot="19720231">
            <a:off x="316734" y="1514676"/>
            <a:ext cx="2864349" cy="1188132"/>
          </a:xfrm>
          <a:prstGeom prst="rect">
            <a:avLst/>
          </a:prstGeom>
          <a:ln w="38100"/>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Trapezoid 35"/>
          <p:cNvSpPr/>
          <p:nvPr/>
        </p:nvSpPr>
        <p:spPr>
          <a:xfrm rot="16200000">
            <a:off x="4703283" y="2983645"/>
            <a:ext cx="1628486" cy="1762392"/>
          </a:xfrm>
          <a:prstGeom prst="trapezoid">
            <a:avLst/>
          </a:prstGeom>
          <a:ln w="38100"/>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Multiply 7"/>
          <p:cNvSpPr/>
          <p:nvPr/>
        </p:nvSpPr>
        <p:spPr>
          <a:xfrm>
            <a:off x="4087789" y="889964"/>
            <a:ext cx="2280811" cy="1793212"/>
          </a:xfrm>
          <a:prstGeom prst="mathMultiply">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3647666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80"/>
                                  </p:iterate>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34" grpId="0" animBg="1"/>
      <p:bldP spid="35" grpId="0" animBg="1"/>
      <p:bldP spid="36" grpId="0" animBg="1"/>
      <p:bldP spid="8" grpId="0" animBg="1"/>
      <p:bldP spid="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627784" y="284334"/>
            <a:ext cx="63001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Still a quadrilateral?</a:t>
            </a:r>
            <a:endParaRPr lang="en-US" sz="2800" dirty="0">
              <a:solidFill>
                <a:schemeClr val="accent1"/>
              </a:solidFill>
              <a:latin typeface="Orly's Font 2" pitchFamily="66" charset="0"/>
            </a:endParaRPr>
          </a:p>
        </p:txBody>
      </p:sp>
      <p:cxnSp>
        <p:nvCxnSpPr>
          <p:cNvPr id="6" name="Straight Connector 5"/>
          <p:cNvCxnSpPr/>
          <p:nvPr/>
        </p:nvCxnSpPr>
        <p:spPr>
          <a:xfrm flipV="1">
            <a:off x="1839433" y="735546"/>
            <a:ext cx="1855069" cy="187220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flipV="1">
            <a:off x="3694502" y="754710"/>
            <a:ext cx="1871976" cy="1853045"/>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839433" y="2607754"/>
            <a:ext cx="1868473" cy="1854206"/>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566477" y="2889686"/>
            <a:ext cx="2984500" cy="1554272"/>
          </a:xfrm>
          <a:prstGeom prst="rect">
            <a:avLst/>
          </a:prstGeom>
          <a:solidFill>
            <a:schemeClr val="accent4">
              <a:lumMod val="40000"/>
              <a:lumOff val="60000"/>
            </a:schemeClr>
          </a:solidFill>
          <a:ln w="6350">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91440" bIns="45720" numCol="1" spcCol="0" rtlCol="0" fromWordArt="0" anchor="t" anchorCtr="0" forceAA="0" compatLnSpc="1">
            <a:prstTxWarp prst="textNoShape">
              <a:avLst/>
            </a:prstTxWarp>
            <a:spAutoFit/>
          </a:bodyPr>
          <a:lstStyle/>
          <a:p>
            <a:r>
              <a:rPr lang="en-US" sz="2400" dirty="0" smtClean="0">
                <a:solidFill>
                  <a:schemeClr val="tx1"/>
                </a:solidFill>
                <a:latin typeface="Orly's Font 2" pitchFamily="66" charset="0"/>
              </a:rPr>
              <a:t>4 sides?</a:t>
            </a:r>
          </a:p>
          <a:p>
            <a:r>
              <a:rPr lang="en-US" sz="2400" dirty="0" smtClean="0">
                <a:solidFill>
                  <a:schemeClr val="tx1"/>
                </a:solidFill>
                <a:latin typeface="Orly's Font 2" pitchFamily="66" charset="0"/>
              </a:rPr>
              <a:t>Straight sides?</a:t>
            </a:r>
          </a:p>
          <a:p>
            <a:r>
              <a:rPr lang="en-US" sz="2400" dirty="0" smtClean="0">
                <a:solidFill>
                  <a:schemeClr val="tx1"/>
                </a:solidFill>
                <a:latin typeface="Orly's Font 2" pitchFamily="66" charset="0"/>
              </a:rPr>
              <a:t>Sides meet?</a:t>
            </a:r>
          </a:p>
          <a:p>
            <a:endParaRPr lang="en-US" sz="800" dirty="0" smtClean="0">
              <a:solidFill>
                <a:schemeClr val="tx1"/>
              </a:solidFill>
              <a:latin typeface="Orly's Font 2" pitchFamily="66" charset="0"/>
            </a:endParaRPr>
          </a:p>
        </p:txBody>
      </p:sp>
      <p:sp>
        <p:nvSpPr>
          <p:cNvPr id="11" name="Half Frame 10"/>
          <p:cNvSpPr/>
          <p:nvPr/>
        </p:nvSpPr>
        <p:spPr>
          <a:xfrm rot="13238728">
            <a:off x="8198116" y="3419716"/>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3440268" y="525102"/>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3440267" y="4204469"/>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1599044" y="2373728"/>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Half Frame 14"/>
          <p:cNvSpPr/>
          <p:nvPr/>
        </p:nvSpPr>
        <p:spPr>
          <a:xfrm rot="13238728">
            <a:off x="7771732" y="3775148"/>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6"/>
          <p:cNvSpPr>
            <a:spLocks noChangeArrowheads="1"/>
          </p:cNvSpPr>
          <p:nvPr/>
        </p:nvSpPr>
        <p:spPr bwMode="gray">
          <a:xfrm>
            <a:off x="2303748" y="1033025"/>
            <a:ext cx="38023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1"/>
                </a:solidFill>
                <a:effectLst/>
                <a:uLnTx/>
                <a:uFillTx/>
                <a:latin typeface="Orly's Font 2" pitchFamily="66" charset="0"/>
              </a:rPr>
              <a:t>1</a:t>
            </a:r>
          </a:p>
        </p:txBody>
      </p:sp>
      <p:sp>
        <p:nvSpPr>
          <p:cNvPr id="17" name="Rectangle 6"/>
          <p:cNvSpPr>
            <a:spLocks noChangeArrowheads="1"/>
          </p:cNvSpPr>
          <p:nvPr/>
        </p:nvSpPr>
        <p:spPr bwMode="gray">
          <a:xfrm>
            <a:off x="4621407" y="1047675"/>
            <a:ext cx="53893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6"/>
                </a:solidFill>
                <a:effectLst/>
                <a:uLnTx/>
                <a:uFillTx/>
                <a:latin typeface="Orly's Font 2" pitchFamily="66" charset="0"/>
              </a:rPr>
              <a:t>2</a:t>
            </a:r>
          </a:p>
        </p:txBody>
      </p:sp>
      <p:sp>
        <p:nvSpPr>
          <p:cNvPr id="18" name="Rectangle 6"/>
          <p:cNvSpPr>
            <a:spLocks noChangeArrowheads="1"/>
          </p:cNvSpPr>
          <p:nvPr/>
        </p:nvSpPr>
        <p:spPr bwMode="gray">
          <a:xfrm>
            <a:off x="2297728" y="3494497"/>
            <a:ext cx="51007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3"/>
                </a:solidFill>
                <a:effectLst/>
                <a:uLnTx/>
                <a:uFillTx/>
                <a:latin typeface="Orly's Font 2" pitchFamily="66" charset="0"/>
              </a:rPr>
              <a:t>4</a:t>
            </a:r>
          </a:p>
        </p:txBody>
      </p:sp>
      <p:sp>
        <p:nvSpPr>
          <p:cNvPr id="19" name="Half Frame 18"/>
          <p:cNvSpPr/>
          <p:nvPr/>
        </p:nvSpPr>
        <p:spPr>
          <a:xfrm rot="13238728">
            <a:off x="7193442" y="3058587"/>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20" name="Picture 19"/>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33086" t="38492" r="30494" b="7425"/>
          <a:stretch/>
        </p:blipFill>
        <p:spPr>
          <a:xfrm flipH="1">
            <a:off x="6170699" y="983759"/>
            <a:ext cx="2901801" cy="2164055"/>
          </a:xfrm>
          <a:prstGeom prst="rect">
            <a:avLst/>
          </a:prstGeom>
        </p:spPr>
      </p:pic>
      <p:sp>
        <p:nvSpPr>
          <p:cNvPr id="21" name="Oval Callout 20"/>
          <p:cNvSpPr/>
          <p:nvPr/>
        </p:nvSpPr>
        <p:spPr>
          <a:xfrm flipH="1">
            <a:off x="5004048" y="771550"/>
            <a:ext cx="2213579" cy="1292393"/>
          </a:xfrm>
          <a:prstGeom prst="wedgeEllipseCallout">
            <a:avLst>
              <a:gd name="adj1" fmla="val -59116"/>
              <a:gd name="adj2" fmla="val 36318"/>
            </a:avLst>
          </a:prstGeom>
          <a:solidFill>
            <a:schemeClr val="accent6"/>
          </a:solidFill>
          <a:ln w="38100">
            <a:solidFill>
              <a:schemeClr val="accent5">
                <a:lumMod val="75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TextBox 21"/>
          <p:cNvSpPr txBox="1"/>
          <p:nvPr/>
        </p:nvSpPr>
        <p:spPr>
          <a:xfrm>
            <a:off x="4932040" y="1023578"/>
            <a:ext cx="2401072" cy="769441"/>
          </a:xfrm>
          <a:prstGeom prst="rect">
            <a:avLst/>
          </a:prstGeom>
          <a:noFill/>
        </p:spPr>
        <p:txBody>
          <a:bodyPr wrap="square" rtlCol="0">
            <a:spAutoFit/>
          </a:bodyPr>
          <a:lstStyle/>
          <a:p>
            <a:pPr algn="ctr"/>
            <a:r>
              <a:rPr lang="en-US" sz="2200" dirty="0" smtClean="0">
                <a:solidFill>
                  <a:schemeClr val="accent5">
                    <a:lumMod val="50000"/>
                  </a:schemeClr>
                </a:solidFill>
                <a:latin typeface="Orly's Font 2" pitchFamily="66" charset="0"/>
                <a:ea typeface="Verdana" pitchFamily="34" charset="0"/>
                <a:cs typeface="Verdana" pitchFamily="34" charset="0"/>
              </a:rPr>
              <a:t>Yes, still a quadrilateral!</a:t>
            </a:r>
          </a:p>
        </p:txBody>
      </p:sp>
      <p:cxnSp>
        <p:nvCxnSpPr>
          <p:cNvPr id="29" name="Straight Connector 28"/>
          <p:cNvCxnSpPr/>
          <p:nvPr/>
        </p:nvCxnSpPr>
        <p:spPr>
          <a:xfrm flipV="1">
            <a:off x="3707906" y="2607754"/>
            <a:ext cx="1858571" cy="1854206"/>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5312243" y="2373728"/>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6"/>
          <p:cNvSpPr>
            <a:spLocks noChangeArrowheads="1"/>
          </p:cNvSpPr>
          <p:nvPr/>
        </p:nvSpPr>
        <p:spPr bwMode="gray">
          <a:xfrm>
            <a:off x="4661773" y="3473395"/>
            <a:ext cx="54053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2"/>
                </a:solidFill>
                <a:effectLst/>
                <a:uLnTx/>
                <a:uFillTx/>
                <a:latin typeface="Orly's Font 2" pitchFamily="66" charset="0"/>
              </a:rPr>
              <a:t>3</a:t>
            </a:r>
          </a:p>
        </p:txBody>
      </p:sp>
      <p:sp>
        <p:nvSpPr>
          <p:cNvPr id="2" name="Oval 1"/>
          <p:cNvSpPr/>
          <p:nvPr/>
        </p:nvSpPr>
        <p:spPr>
          <a:xfrm>
            <a:off x="1799270" y="2553748"/>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Oval 26"/>
          <p:cNvSpPr/>
          <p:nvPr/>
        </p:nvSpPr>
        <p:spPr>
          <a:xfrm>
            <a:off x="3640493" y="717544"/>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Oval 27"/>
          <p:cNvSpPr/>
          <p:nvPr/>
        </p:nvSpPr>
        <p:spPr>
          <a:xfrm>
            <a:off x="5512469" y="2571750"/>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Oval 31"/>
          <p:cNvSpPr/>
          <p:nvPr/>
        </p:nvSpPr>
        <p:spPr>
          <a:xfrm>
            <a:off x="3640493" y="4407954"/>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Rectangle 6"/>
          <p:cNvSpPr>
            <a:spLocks noChangeArrowheads="1"/>
          </p:cNvSpPr>
          <p:nvPr/>
        </p:nvSpPr>
        <p:spPr bwMode="gray">
          <a:xfrm>
            <a:off x="3531637" y="935594"/>
            <a:ext cx="32573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3200" b="1" i="0" u="none" strike="noStrike" kern="0" cap="none" spc="0" normalizeH="0" baseline="0" noProof="0" dirty="0" smtClean="0">
                <a:ln>
                  <a:noFill/>
                </a:ln>
                <a:solidFill>
                  <a:schemeClr val="accent1"/>
                </a:solidFill>
                <a:effectLst/>
                <a:uLnTx/>
                <a:uFillTx/>
                <a:latin typeface="Orly's Font 2" pitchFamily="66" charset="0"/>
              </a:rPr>
              <a:t>1</a:t>
            </a:r>
          </a:p>
        </p:txBody>
      </p:sp>
      <p:sp>
        <p:nvSpPr>
          <p:cNvPr id="34" name="Rectangle 6"/>
          <p:cNvSpPr>
            <a:spLocks noChangeArrowheads="1"/>
          </p:cNvSpPr>
          <p:nvPr/>
        </p:nvSpPr>
        <p:spPr bwMode="gray">
          <a:xfrm>
            <a:off x="4885334" y="2383019"/>
            <a:ext cx="4427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3200" b="1" i="0" u="none" strike="noStrike" kern="0" cap="none" spc="0" normalizeH="0" baseline="0" noProof="0" dirty="0" smtClean="0">
                <a:ln>
                  <a:noFill/>
                </a:ln>
                <a:solidFill>
                  <a:schemeClr val="accent6"/>
                </a:solidFill>
                <a:effectLst/>
                <a:uLnTx/>
                <a:uFillTx/>
                <a:latin typeface="Orly's Font 2" pitchFamily="66" charset="0"/>
              </a:rPr>
              <a:t>2</a:t>
            </a:r>
          </a:p>
        </p:txBody>
      </p:sp>
      <p:sp>
        <p:nvSpPr>
          <p:cNvPr id="35" name="Rectangle 6"/>
          <p:cNvSpPr>
            <a:spLocks noChangeArrowheads="1"/>
          </p:cNvSpPr>
          <p:nvPr/>
        </p:nvSpPr>
        <p:spPr bwMode="gray">
          <a:xfrm>
            <a:off x="1943708" y="2419023"/>
            <a:ext cx="42191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3200" b="1" i="0" u="none" strike="noStrike" kern="0" cap="none" spc="0" normalizeH="0" baseline="0" noProof="0" dirty="0" smtClean="0">
                <a:ln>
                  <a:noFill/>
                </a:ln>
                <a:solidFill>
                  <a:schemeClr val="accent3"/>
                </a:solidFill>
                <a:effectLst/>
                <a:uLnTx/>
                <a:uFillTx/>
                <a:latin typeface="Orly's Font 2" pitchFamily="66" charset="0"/>
              </a:rPr>
              <a:t>4</a:t>
            </a:r>
          </a:p>
        </p:txBody>
      </p:sp>
      <p:sp>
        <p:nvSpPr>
          <p:cNvPr id="36" name="Rectangle 6"/>
          <p:cNvSpPr>
            <a:spLocks noChangeArrowheads="1"/>
          </p:cNvSpPr>
          <p:nvPr/>
        </p:nvSpPr>
        <p:spPr bwMode="gray">
          <a:xfrm>
            <a:off x="3472324" y="3859183"/>
            <a:ext cx="44435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3200" b="1" i="0" u="none" strike="noStrike" kern="0" cap="none" spc="0" normalizeH="0" baseline="0" noProof="0" dirty="0" smtClean="0">
                <a:ln>
                  <a:noFill/>
                </a:ln>
                <a:solidFill>
                  <a:schemeClr val="accent2"/>
                </a:solidFill>
                <a:effectLst/>
                <a:uLnTx/>
                <a:uFillTx/>
                <a:latin typeface="Orly's Font 2" pitchFamily="66" charset="0"/>
              </a:rPr>
              <a:t>3</a:t>
            </a:r>
          </a:p>
        </p:txBody>
      </p:sp>
      <p:pic>
        <p:nvPicPr>
          <p:cNvPr id="9"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664537">
            <a:off x="896344" y="3436323"/>
            <a:ext cx="3312846" cy="453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TextBox 36"/>
          <p:cNvSpPr txBox="1"/>
          <p:nvPr/>
        </p:nvSpPr>
        <p:spPr>
          <a:xfrm>
            <a:off x="4938599" y="1039559"/>
            <a:ext cx="2401072" cy="769441"/>
          </a:xfrm>
          <a:prstGeom prst="rect">
            <a:avLst/>
          </a:prstGeom>
          <a:noFill/>
        </p:spPr>
        <p:txBody>
          <a:bodyPr wrap="square" rtlCol="0">
            <a:spAutoFit/>
          </a:bodyPr>
          <a:lstStyle/>
          <a:p>
            <a:pPr algn="ctr"/>
            <a:r>
              <a:rPr lang="en-US" sz="2200" dirty="0" smtClean="0">
                <a:solidFill>
                  <a:schemeClr val="accent5">
                    <a:lumMod val="50000"/>
                  </a:schemeClr>
                </a:solidFill>
                <a:latin typeface="Orly's Font 2" pitchFamily="66" charset="0"/>
                <a:ea typeface="Verdana" pitchFamily="34" charset="0"/>
                <a:cs typeface="Verdana" pitchFamily="34" charset="0"/>
              </a:rPr>
              <a:t>I drew</a:t>
            </a:r>
          </a:p>
          <a:p>
            <a:pPr algn="ctr"/>
            <a:r>
              <a:rPr lang="en-US" sz="2200" dirty="0" smtClean="0">
                <a:solidFill>
                  <a:schemeClr val="accent5">
                    <a:lumMod val="50000"/>
                  </a:schemeClr>
                </a:solidFill>
                <a:latin typeface="Orly's Font 2" pitchFamily="66" charset="0"/>
                <a:ea typeface="Verdana" pitchFamily="34" charset="0"/>
                <a:cs typeface="Verdana" pitchFamily="34" charset="0"/>
              </a:rPr>
              <a:t>four dots.</a:t>
            </a:r>
          </a:p>
        </p:txBody>
      </p:sp>
    </p:spTree>
    <p:extLst>
      <p:ext uri="{BB962C8B-B14F-4D97-AF65-F5344CB8AC3E}">
        <p14:creationId xmlns:p14="http://schemas.microsoft.com/office/powerpoint/2010/main" val="3846601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up)">
                                      <p:cBhvr>
                                        <p:cTn id="41" dur="5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right)">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iterate type="lt">
                                    <p:tmAbs val="80"/>
                                  </p:iterate>
                                  <p:childTnLst>
                                    <p:set>
                                      <p:cBhvr>
                                        <p:cTn id="55"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500"/>
                                        <p:tgtEl>
                                          <p:spTgt spid="18"/>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1" nodeType="click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7"/>
                                        </p:tgtEl>
                                      </p:cBhvr>
                                    </p:animEffect>
                                    <p:set>
                                      <p:cBhvr>
                                        <p:cTn id="88" dur="1" fill="hold">
                                          <p:stCondLst>
                                            <p:cond delay="499"/>
                                          </p:stCondLst>
                                        </p:cTn>
                                        <p:tgtEl>
                                          <p:spTgt spid="17"/>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31"/>
                                        </p:tgtEl>
                                      </p:cBhvr>
                                    </p:animEffect>
                                    <p:set>
                                      <p:cBhvr>
                                        <p:cTn id="91" dur="1" fill="hold">
                                          <p:stCondLst>
                                            <p:cond delay="499"/>
                                          </p:stCondLst>
                                        </p:cTn>
                                        <p:tgtEl>
                                          <p:spTgt spid="31"/>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iterate type="lt">
                                    <p:tmAbs val="80"/>
                                  </p:iterate>
                                  <p:childTnLst>
                                    <p:set>
                                      <p:cBhvr>
                                        <p:cTn id="9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9"/>
                                        </p:tgtEl>
                                        <p:attrNameLst>
                                          <p:attrName>style.visibility</p:attrName>
                                        </p:attrNameLst>
                                      </p:cBhvr>
                                      <p:to>
                                        <p:strVal val="visible"/>
                                      </p:to>
                                    </p:set>
                                    <p:animEffect transition="in" filter="fade">
                                      <p:cBhvr>
                                        <p:cTn id="103" dur="500"/>
                                        <p:tgtEl>
                                          <p:spTgt spid="9"/>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1"/>
                                        </p:tgtEl>
                                        <p:attrNameLst>
                                          <p:attrName>style.visibility</p:attrName>
                                        </p:attrNameLst>
                                      </p:cBhvr>
                                      <p:to>
                                        <p:strVal val="visible"/>
                                      </p:to>
                                    </p:set>
                                    <p:animEffect transition="in" filter="fade">
                                      <p:cBhvr>
                                        <p:cTn id="108" dur="500"/>
                                        <p:tgtEl>
                                          <p:spTgt spid="11"/>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nodeType="clickEffect">
                                  <p:stCondLst>
                                    <p:cond delay="0"/>
                                  </p:stCondLst>
                                  <p:childTnLst>
                                    <p:animEffect transition="out" filter="fade">
                                      <p:cBhvr>
                                        <p:cTn id="112" dur="500"/>
                                        <p:tgtEl>
                                          <p:spTgt spid="9"/>
                                        </p:tgtEl>
                                      </p:cBhvr>
                                    </p:animEffect>
                                    <p:set>
                                      <p:cBhvr>
                                        <p:cTn id="113" dur="1" fill="hold">
                                          <p:stCondLst>
                                            <p:cond delay="499"/>
                                          </p:stCondLst>
                                        </p:cTn>
                                        <p:tgtEl>
                                          <p:spTgt spid="9"/>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nodeType="clickEffect">
                                  <p:stCondLst>
                                    <p:cond delay="0"/>
                                  </p:stCondLst>
                                  <p:iterate type="lt">
                                    <p:tmAbs val="80"/>
                                  </p:iterate>
                                  <p:childTnLst>
                                    <p:set>
                                      <p:cBhvr>
                                        <p:cTn id="117"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4"/>
                                        </p:tgtEl>
                                        <p:attrNameLst>
                                          <p:attrName>style.visibility</p:attrName>
                                        </p:attrNameLst>
                                      </p:cBhvr>
                                      <p:to>
                                        <p:strVal val="visible"/>
                                      </p:to>
                                    </p:set>
                                    <p:animEffect transition="in" filter="fade">
                                      <p:cBhvr>
                                        <p:cTn id="122" dur="500"/>
                                        <p:tgtEl>
                                          <p:spTgt spid="14"/>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fade">
                                      <p:cBhvr>
                                        <p:cTn id="132" dur="500"/>
                                        <p:tgtEl>
                                          <p:spTgt spid="30"/>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3"/>
                                        </p:tgtEl>
                                        <p:attrNameLst>
                                          <p:attrName>style.visibility</p:attrName>
                                        </p:attrNameLst>
                                      </p:cBhvr>
                                      <p:to>
                                        <p:strVal val="visible"/>
                                      </p:to>
                                    </p:set>
                                    <p:animEffect transition="in" filter="fade">
                                      <p:cBhvr>
                                        <p:cTn id="137" dur="500"/>
                                        <p:tgtEl>
                                          <p:spTgt spid="13"/>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15"/>
                                        </p:tgtEl>
                                        <p:attrNameLst>
                                          <p:attrName>style.visibility</p:attrName>
                                        </p:attrNameLst>
                                      </p:cBhvr>
                                      <p:to>
                                        <p:strVal val="visible"/>
                                      </p:to>
                                    </p:set>
                                    <p:animEffect transition="in" filter="fade">
                                      <p:cBhvr>
                                        <p:cTn id="142" dur="500"/>
                                        <p:tgtEl>
                                          <p:spTgt spid="15"/>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xit" presetSubtype="0" fill="hold" grpId="1" nodeType="clickEffect">
                                  <p:stCondLst>
                                    <p:cond delay="0"/>
                                  </p:stCondLst>
                                  <p:childTnLst>
                                    <p:animEffect transition="out" filter="fade">
                                      <p:cBhvr>
                                        <p:cTn id="146" dur="500"/>
                                        <p:tgtEl>
                                          <p:spTgt spid="12"/>
                                        </p:tgtEl>
                                      </p:cBhvr>
                                    </p:animEffect>
                                    <p:set>
                                      <p:cBhvr>
                                        <p:cTn id="147" dur="1" fill="hold">
                                          <p:stCondLst>
                                            <p:cond delay="499"/>
                                          </p:stCondLst>
                                        </p:cTn>
                                        <p:tgtEl>
                                          <p:spTgt spid="12"/>
                                        </p:tgtEl>
                                        <p:attrNameLst>
                                          <p:attrName>style.visibility</p:attrName>
                                        </p:attrNameLst>
                                      </p:cBhvr>
                                      <p:to>
                                        <p:strVal val="hidden"/>
                                      </p:to>
                                    </p:set>
                                  </p:childTnLst>
                                </p:cTn>
                              </p:par>
                              <p:par>
                                <p:cTn id="148" presetID="10" presetClass="exit" presetSubtype="0" fill="hold" grpId="1" nodeType="withEffect">
                                  <p:stCondLst>
                                    <p:cond delay="0"/>
                                  </p:stCondLst>
                                  <p:childTnLst>
                                    <p:animEffect transition="out" filter="fade">
                                      <p:cBhvr>
                                        <p:cTn id="149" dur="500"/>
                                        <p:tgtEl>
                                          <p:spTgt spid="13"/>
                                        </p:tgtEl>
                                      </p:cBhvr>
                                    </p:animEffect>
                                    <p:set>
                                      <p:cBhvr>
                                        <p:cTn id="150" dur="1" fill="hold">
                                          <p:stCondLst>
                                            <p:cond delay="499"/>
                                          </p:stCondLst>
                                        </p:cTn>
                                        <p:tgtEl>
                                          <p:spTgt spid="13"/>
                                        </p:tgtEl>
                                        <p:attrNameLst>
                                          <p:attrName>style.visibility</p:attrName>
                                        </p:attrNameLst>
                                      </p:cBhvr>
                                      <p:to>
                                        <p:strVal val="hidden"/>
                                      </p:to>
                                    </p:set>
                                  </p:childTnLst>
                                </p:cTn>
                              </p:par>
                              <p:par>
                                <p:cTn id="151" presetID="10" presetClass="exit" presetSubtype="0" fill="hold" grpId="1" nodeType="withEffect">
                                  <p:stCondLst>
                                    <p:cond delay="0"/>
                                  </p:stCondLst>
                                  <p:childTnLst>
                                    <p:animEffect transition="out" filter="fade">
                                      <p:cBhvr>
                                        <p:cTn id="152" dur="500"/>
                                        <p:tgtEl>
                                          <p:spTgt spid="30"/>
                                        </p:tgtEl>
                                      </p:cBhvr>
                                    </p:animEffect>
                                    <p:set>
                                      <p:cBhvr>
                                        <p:cTn id="153" dur="1" fill="hold">
                                          <p:stCondLst>
                                            <p:cond delay="499"/>
                                          </p:stCondLst>
                                        </p:cTn>
                                        <p:tgtEl>
                                          <p:spTgt spid="30"/>
                                        </p:tgtEl>
                                        <p:attrNameLst>
                                          <p:attrName>style.visibility</p:attrName>
                                        </p:attrNameLst>
                                      </p:cBhvr>
                                      <p:to>
                                        <p:strVal val="hidden"/>
                                      </p:to>
                                    </p:set>
                                  </p:childTnLst>
                                </p:cTn>
                              </p:par>
                              <p:par>
                                <p:cTn id="154" presetID="10" presetClass="exit" presetSubtype="0" fill="hold" grpId="1" nodeType="withEffect">
                                  <p:stCondLst>
                                    <p:cond delay="0"/>
                                  </p:stCondLst>
                                  <p:childTnLst>
                                    <p:animEffect transition="out" filter="fade">
                                      <p:cBhvr>
                                        <p:cTn id="155" dur="500"/>
                                        <p:tgtEl>
                                          <p:spTgt spid="14"/>
                                        </p:tgtEl>
                                      </p:cBhvr>
                                    </p:animEffect>
                                    <p:set>
                                      <p:cBhvr>
                                        <p:cTn id="156" dur="1" fill="hold">
                                          <p:stCondLst>
                                            <p:cond delay="499"/>
                                          </p:stCondLst>
                                        </p:cTn>
                                        <p:tgtEl>
                                          <p:spTgt spid="14"/>
                                        </p:tgtEl>
                                        <p:attrNameLst>
                                          <p:attrName>style.visibility</p:attrName>
                                        </p:attrNameLst>
                                      </p:cBhvr>
                                      <p:to>
                                        <p:strVal val="hidden"/>
                                      </p:to>
                                    </p:se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nodeType="clickEffect">
                                  <p:stCondLst>
                                    <p:cond delay="0"/>
                                  </p:stCondLst>
                                  <p:childTnLst>
                                    <p:set>
                                      <p:cBhvr>
                                        <p:cTn id="160" dur="1" fill="hold">
                                          <p:stCondLst>
                                            <p:cond delay="0"/>
                                          </p:stCondLst>
                                        </p:cTn>
                                        <p:tgtEl>
                                          <p:spTgt spid="20"/>
                                        </p:tgtEl>
                                        <p:attrNameLst>
                                          <p:attrName>style.visibility</p:attrName>
                                        </p:attrNameLst>
                                      </p:cBhvr>
                                      <p:to>
                                        <p:strVal val="visible"/>
                                      </p:to>
                                    </p:set>
                                    <p:animEffect transition="in" filter="fade">
                                      <p:cBhvr>
                                        <p:cTn id="161" dur="500"/>
                                        <p:tgtEl>
                                          <p:spTgt spid="20"/>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ntr" presetSubtype="0" fill="hold" grpId="0" nodeType="clickEffect">
                                  <p:stCondLst>
                                    <p:cond delay="0"/>
                                  </p:stCondLst>
                                  <p:childTnLst>
                                    <p:set>
                                      <p:cBhvr>
                                        <p:cTn id="165" dur="1" fill="hold">
                                          <p:stCondLst>
                                            <p:cond delay="0"/>
                                          </p:stCondLst>
                                        </p:cTn>
                                        <p:tgtEl>
                                          <p:spTgt spid="21"/>
                                        </p:tgtEl>
                                        <p:attrNameLst>
                                          <p:attrName>style.visibility</p:attrName>
                                        </p:attrNameLst>
                                      </p:cBhvr>
                                      <p:to>
                                        <p:strVal val="visible"/>
                                      </p:to>
                                    </p:set>
                                    <p:animEffect transition="in" filter="fade">
                                      <p:cBhvr>
                                        <p:cTn id="166" dur="500"/>
                                        <p:tgtEl>
                                          <p:spTgt spid="21"/>
                                        </p:tgtEl>
                                      </p:cBhvr>
                                    </p:animEffec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iterate type="lt">
                                    <p:tmAbs val="80"/>
                                  </p:iterate>
                                  <p:childTnLst>
                                    <p:set>
                                      <p:cBhvr>
                                        <p:cTn id="170" dur="1" fill="hold">
                                          <p:stCondLst>
                                            <p:cond delay="0"/>
                                          </p:stCondLst>
                                        </p:cTn>
                                        <p:tgtEl>
                                          <p:spTgt spid="22"/>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0" presetClass="exit" presetSubtype="0" fill="hold" grpId="1" nodeType="clickEffect">
                                  <p:stCondLst>
                                    <p:cond delay="0"/>
                                  </p:stCondLst>
                                  <p:childTnLst>
                                    <p:animEffect transition="out" filter="fade">
                                      <p:cBhvr>
                                        <p:cTn id="174" dur="500"/>
                                        <p:tgtEl>
                                          <p:spTgt spid="21"/>
                                        </p:tgtEl>
                                      </p:cBhvr>
                                    </p:animEffect>
                                    <p:set>
                                      <p:cBhvr>
                                        <p:cTn id="175" dur="1" fill="hold">
                                          <p:stCondLst>
                                            <p:cond delay="499"/>
                                          </p:stCondLst>
                                        </p:cTn>
                                        <p:tgtEl>
                                          <p:spTgt spid="21"/>
                                        </p:tgtEl>
                                        <p:attrNameLst>
                                          <p:attrName>style.visibility</p:attrName>
                                        </p:attrNameLst>
                                      </p:cBhvr>
                                      <p:to>
                                        <p:strVal val="hidden"/>
                                      </p:to>
                                    </p:set>
                                  </p:childTnLst>
                                </p:cTn>
                              </p:par>
                              <p:par>
                                <p:cTn id="176" presetID="10" presetClass="exit" presetSubtype="0" fill="hold" grpId="1" nodeType="withEffect">
                                  <p:stCondLst>
                                    <p:cond delay="0"/>
                                  </p:stCondLst>
                                  <p:iterate type="lt">
                                    <p:tmPct val="0"/>
                                  </p:iterate>
                                  <p:childTnLst>
                                    <p:animEffect transition="out" filter="fade">
                                      <p:cBhvr>
                                        <p:cTn id="177" dur="500"/>
                                        <p:tgtEl>
                                          <p:spTgt spid="22"/>
                                        </p:tgtEl>
                                      </p:cBhvr>
                                    </p:animEffect>
                                    <p:set>
                                      <p:cBhvr>
                                        <p:cTn id="178" dur="1" fill="hold">
                                          <p:stCondLst>
                                            <p:cond delay="499"/>
                                          </p:stCondLst>
                                        </p:cTn>
                                        <p:tgtEl>
                                          <p:spTgt spid="22"/>
                                        </p:tgtEl>
                                        <p:attrNameLst>
                                          <p:attrName>style.visibility</p:attrName>
                                        </p:attrNameLst>
                                      </p:cBhvr>
                                      <p:to>
                                        <p:strVal val="hidden"/>
                                      </p:to>
                                    </p:set>
                                  </p:childTnLst>
                                </p:cTn>
                              </p:par>
                            </p:childTnLst>
                          </p:cTn>
                        </p:par>
                      </p:childTnLst>
                    </p:cTn>
                  </p:par>
                  <p:par>
                    <p:cTn id="179" fill="hold">
                      <p:stCondLst>
                        <p:cond delay="indefinite"/>
                      </p:stCondLst>
                      <p:childTnLst>
                        <p:par>
                          <p:cTn id="180" fill="hold">
                            <p:stCondLst>
                              <p:cond delay="0"/>
                            </p:stCondLst>
                            <p:childTnLst>
                              <p:par>
                                <p:cTn id="181" presetID="26" presetClass="emph" presetSubtype="0" fill="hold" grpId="1" nodeType="clickEffect">
                                  <p:stCondLst>
                                    <p:cond delay="0"/>
                                  </p:stCondLst>
                                  <p:childTnLst>
                                    <p:animEffect transition="out" filter="fade">
                                      <p:cBhvr>
                                        <p:cTn id="182" dur="500" tmFilter="0, 0; .2, .5; .8, .5; 1, 0"/>
                                        <p:tgtEl>
                                          <p:spTgt spid="27"/>
                                        </p:tgtEl>
                                      </p:cBhvr>
                                    </p:animEffect>
                                    <p:animScale>
                                      <p:cBhvr>
                                        <p:cTn id="183" dur="250" autoRev="1" fill="hold"/>
                                        <p:tgtEl>
                                          <p:spTgt spid="27"/>
                                        </p:tgtEl>
                                      </p:cBhvr>
                                      <p:by x="105000" y="105000"/>
                                    </p:animScale>
                                  </p:childTnLst>
                                </p:cTn>
                              </p:par>
                            </p:childTnLst>
                          </p:cTn>
                        </p:par>
                      </p:childTnLst>
                    </p:cTn>
                  </p:par>
                  <p:par>
                    <p:cTn id="184" fill="hold">
                      <p:stCondLst>
                        <p:cond delay="indefinite"/>
                      </p:stCondLst>
                      <p:childTnLst>
                        <p:par>
                          <p:cTn id="185" fill="hold">
                            <p:stCondLst>
                              <p:cond delay="0"/>
                            </p:stCondLst>
                            <p:childTnLst>
                              <p:par>
                                <p:cTn id="186" presetID="10" presetClass="entr" presetSubtype="0" fill="hold" grpId="0" nodeType="clickEffect">
                                  <p:stCondLst>
                                    <p:cond delay="0"/>
                                  </p:stCondLst>
                                  <p:childTnLst>
                                    <p:set>
                                      <p:cBhvr>
                                        <p:cTn id="187" dur="1" fill="hold">
                                          <p:stCondLst>
                                            <p:cond delay="0"/>
                                          </p:stCondLst>
                                        </p:cTn>
                                        <p:tgtEl>
                                          <p:spTgt spid="33"/>
                                        </p:tgtEl>
                                        <p:attrNameLst>
                                          <p:attrName>style.visibility</p:attrName>
                                        </p:attrNameLst>
                                      </p:cBhvr>
                                      <p:to>
                                        <p:strVal val="visible"/>
                                      </p:to>
                                    </p:set>
                                    <p:animEffect transition="in" filter="fade">
                                      <p:cBhvr>
                                        <p:cTn id="188" dur="500"/>
                                        <p:tgtEl>
                                          <p:spTgt spid="33"/>
                                        </p:tgtEl>
                                      </p:cBhvr>
                                    </p:animEffect>
                                  </p:childTnLst>
                                </p:cTn>
                              </p:par>
                            </p:childTnLst>
                          </p:cTn>
                        </p:par>
                      </p:childTnLst>
                    </p:cTn>
                  </p:par>
                  <p:par>
                    <p:cTn id="189" fill="hold">
                      <p:stCondLst>
                        <p:cond delay="indefinite"/>
                      </p:stCondLst>
                      <p:childTnLst>
                        <p:par>
                          <p:cTn id="190" fill="hold">
                            <p:stCondLst>
                              <p:cond delay="0"/>
                            </p:stCondLst>
                            <p:childTnLst>
                              <p:par>
                                <p:cTn id="191" presetID="26" presetClass="emph" presetSubtype="0" fill="hold" grpId="1" nodeType="clickEffect">
                                  <p:stCondLst>
                                    <p:cond delay="0"/>
                                  </p:stCondLst>
                                  <p:childTnLst>
                                    <p:animEffect transition="out" filter="fade">
                                      <p:cBhvr>
                                        <p:cTn id="192" dur="500" tmFilter="0, 0; .2, .5; .8, .5; 1, 0"/>
                                        <p:tgtEl>
                                          <p:spTgt spid="28"/>
                                        </p:tgtEl>
                                      </p:cBhvr>
                                    </p:animEffect>
                                    <p:animScale>
                                      <p:cBhvr>
                                        <p:cTn id="193" dur="250" autoRev="1" fill="hold"/>
                                        <p:tgtEl>
                                          <p:spTgt spid="28"/>
                                        </p:tgtEl>
                                      </p:cBhvr>
                                      <p:by x="105000" y="105000"/>
                                    </p:animScale>
                                  </p:childTnLst>
                                </p:cTn>
                              </p:par>
                            </p:childTnLst>
                          </p:cTn>
                        </p:par>
                      </p:childTnLst>
                    </p:cTn>
                  </p:par>
                  <p:par>
                    <p:cTn id="194" fill="hold">
                      <p:stCondLst>
                        <p:cond delay="indefinite"/>
                      </p:stCondLst>
                      <p:childTnLst>
                        <p:par>
                          <p:cTn id="195" fill="hold">
                            <p:stCondLst>
                              <p:cond delay="0"/>
                            </p:stCondLst>
                            <p:childTnLst>
                              <p:par>
                                <p:cTn id="196" presetID="10" presetClass="entr" presetSubtype="0" fill="hold" grpId="0" nodeType="clickEffect">
                                  <p:stCondLst>
                                    <p:cond delay="0"/>
                                  </p:stCondLst>
                                  <p:childTnLst>
                                    <p:set>
                                      <p:cBhvr>
                                        <p:cTn id="197" dur="1" fill="hold">
                                          <p:stCondLst>
                                            <p:cond delay="0"/>
                                          </p:stCondLst>
                                        </p:cTn>
                                        <p:tgtEl>
                                          <p:spTgt spid="34"/>
                                        </p:tgtEl>
                                        <p:attrNameLst>
                                          <p:attrName>style.visibility</p:attrName>
                                        </p:attrNameLst>
                                      </p:cBhvr>
                                      <p:to>
                                        <p:strVal val="visible"/>
                                      </p:to>
                                    </p:set>
                                    <p:animEffect transition="in" filter="fade">
                                      <p:cBhvr>
                                        <p:cTn id="198" dur="500"/>
                                        <p:tgtEl>
                                          <p:spTgt spid="34"/>
                                        </p:tgtEl>
                                      </p:cBhvr>
                                    </p:animEffect>
                                  </p:childTnLst>
                                </p:cTn>
                              </p:par>
                            </p:childTnLst>
                          </p:cTn>
                        </p:par>
                      </p:childTnLst>
                    </p:cTn>
                  </p:par>
                  <p:par>
                    <p:cTn id="199" fill="hold">
                      <p:stCondLst>
                        <p:cond delay="indefinite"/>
                      </p:stCondLst>
                      <p:childTnLst>
                        <p:par>
                          <p:cTn id="200" fill="hold">
                            <p:stCondLst>
                              <p:cond delay="0"/>
                            </p:stCondLst>
                            <p:childTnLst>
                              <p:par>
                                <p:cTn id="201" presetID="26" presetClass="emph" presetSubtype="0" fill="hold" grpId="1" nodeType="clickEffect">
                                  <p:stCondLst>
                                    <p:cond delay="0"/>
                                  </p:stCondLst>
                                  <p:childTnLst>
                                    <p:animEffect transition="out" filter="fade">
                                      <p:cBhvr>
                                        <p:cTn id="202" dur="500" tmFilter="0, 0; .2, .5; .8, .5; 1, 0"/>
                                        <p:tgtEl>
                                          <p:spTgt spid="32"/>
                                        </p:tgtEl>
                                      </p:cBhvr>
                                    </p:animEffect>
                                    <p:animScale>
                                      <p:cBhvr>
                                        <p:cTn id="203" dur="250" autoRev="1" fill="hold"/>
                                        <p:tgtEl>
                                          <p:spTgt spid="32"/>
                                        </p:tgtEl>
                                      </p:cBhvr>
                                      <p:by x="105000" y="105000"/>
                                    </p:animScale>
                                  </p:childTnLst>
                                </p:cTn>
                              </p:par>
                            </p:childTnLst>
                          </p:cTn>
                        </p:par>
                      </p:childTnLst>
                    </p:cTn>
                  </p:par>
                  <p:par>
                    <p:cTn id="204" fill="hold">
                      <p:stCondLst>
                        <p:cond delay="indefinite"/>
                      </p:stCondLst>
                      <p:childTnLst>
                        <p:par>
                          <p:cTn id="205" fill="hold">
                            <p:stCondLst>
                              <p:cond delay="0"/>
                            </p:stCondLst>
                            <p:childTnLst>
                              <p:par>
                                <p:cTn id="206" presetID="10" presetClass="entr" presetSubtype="0" fill="hold" grpId="0" nodeType="clickEffect">
                                  <p:stCondLst>
                                    <p:cond delay="0"/>
                                  </p:stCondLst>
                                  <p:childTnLst>
                                    <p:set>
                                      <p:cBhvr>
                                        <p:cTn id="207" dur="1" fill="hold">
                                          <p:stCondLst>
                                            <p:cond delay="0"/>
                                          </p:stCondLst>
                                        </p:cTn>
                                        <p:tgtEl>
                                          <p:spTgt spid="36"/>
                                        </p:tgtEl>
                                        <p:attrNameLst>
                                          <p:attrName>style.visibility</p:attrName>
                                        </p:attrNameLst>
                                      </p:cBhvr>
                                      <p:to>
                                        <p:strVal val="visible"/>
                                      </p:to>
                                    </p:set>
                                    <p:animEffect transition="in" filter="fade">
                                      <p:cBhvr>
                                        <p:cTn id="208" dur="500"/>
                                        <p:tgtEl>
                                          <p:spTgt spid="36"/>
                                        </p:tgtEl>
                                      </p:cBhvr>
                                    </p:animEffect>
                                  </p:childTnLst>
                                </p:cTn>
                              </p:par>
                            </p:childTnLst>
                          </p:cTn>
                        </p:par>
                      </p:childTnLst>
                    </p:cTn>
                  </p:par>
                  <p:par>
                    <p:cTn id="209" fill="hold">
                      <p:stCondLst>
                        <p:cond delay="indefinite"/>
                      </p:stCondLst>
                      <p:childTnLst>
                        <p:par>
                          <p:cTn id="210" fill="hold">
                            <p:stCondLst>
                              <p:cond delay="0"/>
                            </p:stCondLst>
                            <p:childTnLst>
                              <p:par>
                                <p:cTn id="211" presetID="26" presetClass="emph" presetSubtype="0" fill="hold" grpId="1" nodeType="clickEffect">
                                  <p:stCondLst>
                                    <p:cond delay="0"/>
                                  </p:stCondLst>
                                  <p:childTnLst>
                                    <p:animEffect transition="out" filter="fade">
                                      <p:cBhvr>
                                        <p:cTn id="212" dur="500" tmFilter="0, 0; .2, .5; .8, .5; 1, 0"/>
                                        <p:tgtEl>
                                          <p:spTgt spid="2"/>
                                        </p:tgtEl>
                                      </p:cBhvr>
                                    </p:animEffect>
                                    <p:animScale>
                                      <p:cBhvr>
                                        <p:cTn id="213" dur="250" autoRev="1" fill="hold"/>
                                        <p:tgtEl>
                                          <p:spTgt spid="2"/>
                                        </p:tgtEl>
                                      </p:cBhvr>
                                      <p:by x="105000" y="105000"/>
                                    </p:animScale>
                                  </p:childTnLst>
                                </p:cTn>
                              </p:par>
                            </p:childTnLst>
                          </p:cTn>
                        </p:par>
                      </p:childTnLst>
                    </p:cTn>
                  </p:par>
                  <p:par>
                    <p:cTn id="214" fill="hold">
                      <p:stCondLst>
                        <p:cond delay="indefinite"/>
                      </p:stCondLst>
                      <p:childTnLst>
                        <p:par>
                          <p:cTn id="215" fill="hold">
                            <p:stCondLst>
                              <p:cond delay="0"/>
                            </p:stCondLst>
                            <p:childTnLst>
                              <p:par>
                                <p:cTn id="216" presetID="10" presetClass="entr" presetSubtype="0" fill="hold" grpId="0" nodeType="clickEffect">
                                  <p:stCondLst>
                                    <p:cond delay="0"/>
                                  </p:stCondLst>
                                  <p:childTnLst>
                                    <p:set>
                                      <p:cBhvr>
                                        <p:cTn id="217" dur="1" fill="hold">
                                          <p:stCondLst>
                                            <p:cond delay="0"/>
                                          </p:stCondLst>
                                        </p:cTn>
                                        <p:tgtEl>
                                          <p:spTgt spid="35"/>
                                        </p:tgtEl>
                                        <p:attrNameLst>
                                          <p:attrName>style.visibility</p:attrName>
                                        </p:attrNameLst>
                                      </p:cBhvr>
                                      <p:to>
                                        <p:strVal val="visible"/>
                                      </p:to>
                                    </p:set>
                                    <p:animEffect transition="in" filter="fade">
                                      <p:cBhvr>
                                        <p:cTn id="218" dur="500"/>
                                        <p:tgtEl>
                                          <p:spTgt spid="35"/>
                                        </p:tgtEl>
                                      </p:cBhvr>
                                    </p:animEffect>
                                  </p:childTnLst>
                                </p:cTn>
                              </p:par>
                            </p:childTnLst>
                          </p:cTn>
                        </p:par>
                      </p:childTnLst>
                    </p:cTn>
                  </p:par>
                  <p:par>
                    <p:cTn id="219" fill="hold">
                      <p:stCondLst>
                        <p:cond delay="indefinite"/>
                      </p:stCondLst>
                      <p:childTnLst>
                        <p:par>
                          <p:cTn id="220" fill="hold">
                            <p:stCondLst>
                              <p:cond delay="0"/>
                            </p:stCondLst>
                            <p:childTnLst>
                              <p:par>
                                <p:cTn id="221" presetID="10" presetClass="entr" presetSubtype="0" fill="hold" grpId="2" nodeType="clickEffect">
                                  <p:stCondLst>
                                    <p:cond delay="0"/>
                                  </p:stCondLst>
                                  <p:childTnLst>
                                    <p:set>
                                      <p:cBhvr>
                                        <p:cTn id="222" dur="1" fill="hold">
                                          <p:stCondLst>
                                            <p:cond delay="0"/>
                                          </p:stCondLst>
                                        </p:cTn>
                                        <p:tgtEl>
                                          <p:spTgt spid="21"/>
                                        </p:tgtEl>
                                        <p:attrNameLst>
                                          <p:attrName>style.visibility</p:attrName>
                                        </p:attrNameLst>
                                      </p:cBhvr>
                                      <p:to>
                                        <p:strVal val="visible"/>
                                      </p:to>
                                    </p:set>
                                    <p:animEffect transition="in" filter="fade">
                                      <p:cBhvr>
                                        <p:cTn id="223" dur="500"/>
                                        <p:tgtEl>
                                          <p:spTgt spid="21"/>
                                        </p:tgtEl>
                                      </p:cBhvr>
                                    </p:animEffect>
                                  </p:childTnLst>
                                </p:cTn>
                              </p:par>
                            </p:childTnLst>
                          </p:cTn>
                        </p:par>
                      </p:childTnLst>
                    </p:cTn>
                  </p:par>
                  <p:par>
                    <p:cTn id="224" fill="hold">
                      <p:stCondLst>
                        <p:cond delay="indefinite"/>
                      </p:stCondLst>
                      <p:childTnLst>
                        <p:par>
                          <p:cTn id="225" fill="hold">
                            <p:stCondLst>
                              <p:cond delay="0"/>
                            </p:stCondLst>
                            <p:childTnLst>
                              <p:par>
                                <p:cTn id="226" presetID="1" presetClass="entr" presetSubtype="0" fill="hold" grpId="0" nodeType="clickEffect">
                                  <p:stCondLst>
                                    <p:cond delay="0"/>
                                  </p:stCondLst>
                                  <p:iterate type="lt">
                                    <p:tmAbs val="80"/>
                                  </p:iterate>
                                  <p:childTnLst>
                                    <p:set>
                                      <p:cBhvr>
                                        <p:cTn id="227"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animBg="1"/>
      <p:bldP spid="11" grpId="0" animBg="1"/>
      <p:bldP spid="12" grpId="0" animBg="1"/>
      <p:bldP spid="12" grpId="1" animBg="1"/>
      <p:bldP spid="13" grpId="0" animBg="1"/>
      <p:bldP spid="13" grpId="1" animBg="1"/>
      <p:bldP spid="14" grpId="0" animBg="1"/>
      <p:bldP spid="14" grpId="1" animBg="1"/>
      <p:bldP spid="15" grpId="0" animBg="1"/>
      <p:bldP spid="16" grpId="0"/>
      <p:bldP spid="16" grpId="1"/>
      <p:bldP spid="17" grpId="0"/>
      <p:bldP spid="17" grpId="1"/>
      <p:bldP spid="18" grpId="0"/>
      <p:bldP spid="18" grpId="1"/>
      <p:bldP spid="19" grpId="0" animBg="1"/>
      <p:bldP spid="21" grpId="0" animBg="1"/>
      <p:bldP spid="21" grpId="1" animBg="1"/>
      <p:bldP spid="21" grpId="2" animBg="1"/>
      <p:bldP spid="22" grpId="0"/>
      <p:bldP spid="22" grpId="1"/>
      <p:bldP spid="30" grpId="0" animBg="1"/>
      <p:bldP spid="30" grpId="1" animBg="1"/>
      <p:bldP spid="31" grpId="0"/>
      <p:bldP spid="31" grpId="1"/>
      <p:bldP spid="2" grpId="0" animBg="1"/>
      <p:bldP spid="2" grpId="1" animBg="1"/>
      <p:bldP spid="27" grpId="0" animBg="1"/>
      <p:bldP spid="27" grpId="1" animBg="1"/>
      <p:bldP spid="28" grpId="0" animBg="1"/>
      <p:bldP spid="28" grpId="1" animBg="1"/>
      <p:bldP spid="32" grpId="0" animBg="1"/>
      <p:bldP spid="32" grpId="1" animBg="1"/>
      <p:bldP spid="33" grpId="0"/>
      <p:bldP spid="34" grpId="0"/>
      <p:bldP spid="35"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88952" y="248330"/>
            <a:ext cx="59475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Drawing Quadrilaterals</a:t>
            </a:r>
            <a:endParaRPr lang="en-US" sz="2800" dirty="0">
              <a:solidFill>
                <a:schemeClr val="accent1"/>
              </a:solidFill>
              <a:latin typeface="Orly's Font 2" pitchFamily="66" charset="0"/>
            </a:endParaRPr>
          </a:p>
        </p:txBody>
      </p:sp>
      <p:cxnSp>
        <p:nvCxnSpPr>
          <p:cNvPr id="6" name="Straight Connector 5"/>
          <p:cNvCxnSpPr/>
          <p:nvPr/>
        </p:nvCxnSpPr>
        <p:spPr>
          <a:xfrm flipV="1">
            <a:off x="1457655" y="1455821"/>
            <a:ext cx="900098" cy="278464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2357752" y="771550"/>
            <a:ext cx="3870432" cy="684271"/>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1457655" y="3733962"/>
            <a:ext cx="3078341" cy="506505"/>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799968" y="2715766"/>
            <a:ext cx="2984500" cy="1554272"/>
          </a:xfrm>
          <a:prstGeom prst="rect">
            <a:avLst/>
          </a:prstGeom>
          <a:solidFill>
            <a:schemeClr val="accent4">
              <a:lumMod val="40000"/>
              <a:lumOff val="60000"/>
            </a:schemeClr>
          </a:solidFill>
          <a:ln w="6350">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91440" bIns="45720" numCol="1" spcCol="0" rtlCol="0" fromWordArt="0" anchor="t" anchorCtr="0" forceAA="0" compatLnSpc="1">
            <a:prstTxWarp prst="textNoShape">
              <a:avLst/>
            </a:prstTxWarp>
            <a:spAutoFit/>
          </a:bodyPr>
          <a:lstStyle/>
          <a:p>
            <a:r>
              <a:rPr lang="en-US" sz="2400" dirty="0" smtClean="0">
                <a:solidFill>
                  <a:schemeClr val="tx1"/>
                </a:solidFill>
                <a:latin typeface="Orly's Font 2" pitchFamily="66" charset="0"/>
              </a:rPr>
              <a:t>4 sides?</a:t>
            </a:r>
          </a:p>
          <a:p>
            <a:r>
              <a:rPr lang="en-US" sz="2400" dirty="0" smtClean="0">
                <a:solidFill>
                  <a:schemeClr val="tx1"/>
                </a:solidFill>
                <a:latin typeface="Orly's Font 2" pitchFamily="66" charset="0"/>
              </a:rPr>
              <a:t>Straight sides?</a:t>
            </a:r>
          </a:p>
          <a:p>
            <a:r>
              <a:rPr lang="en-US" sz="2400" dirty="0" smtClean="0">
                <a:solidFill>
                  <a:schemeClr val="tx1"/>
                </a:solidFill>
                <a:latin typeface="Orly's Font 2" pitchFamily="66" charset="0"/>
              </a:rPr>
              <a:t>Sides meet?</a:t>
            </a:r>
          </a:p>
          <a:p>
            <a:endParaRPr lang="en-US" sz="800" dirty="0" smtClean="0">
              <a:solidFill>
                <a:schemeClr val="tx1"/>
              </a:solidFill>
              <a:latin typeface="Orly's Font 2" pitchFamily="66" charset="0"/>
            </a:endParaRPr>
          </a:p>
        </p:txBody>
      </p:sp>
      <p:sp>
        <p:nvSpPr>
          <p:cNvPr id="11" name="Half Frame 10"/>
          <p:cNvSpPr/>
          <p:nvPr/>
        </p:nvSpPr>
        <p:spPr>
          <a:xfrm rot="13238728">
            <a:off x="8431604" y="3234845"/>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5955947" y="609532"/>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1203421" y="4036012"/>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2121522" y="1239602"/>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Half Frame 14"/>
          <p:cNvSpPr/>
          <p:nvPr/>
        </p:nvSpPr>
        <p:spPr>
          <a:xfrm rot="13238728">
            <a:off x="8005222" y="3604764"/>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6"/>
          <p:cNvSpPr>
            <a:spLocks noChangeArrowheads="1"/>
          </p:cNvSpPr>
          <p:nvPr/>
        </p:nvSpPr>
        <p:spPr bwMode="gray">
          <a:xfrm>
            <a:off x="1457655" y="2424073"/>
            <a:ext cx="38023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1"/>
                </a:solidFill>
                <a:effectLst/>
                <a:uLnTx/>
                <a:uFillTx/>
                <a:latin typeface="Orly's Font 2" pitchFamily="66" charset="0"/>
              </a:rPr>
              <a:t>1</a:t>
            </a:r>
          </a:p>
        </p:txBody>
      </p:sp>
      <p:sp>
        <p:nvSpPr>
          <p:cNvPr id="17" name="Rectangle 6"/>
          <p:cNvSpPr>
            <a:spLocks noChangeArrowheads="1"/>
          </p:cNvSpPr>
          <p:nvPr/>
        </p:nvSpPr>
        <p:spPr bwMode="gray">
          <a:xfrm>
            <a:off x="3746276" y="1226245"/>
            <a:ext cx="53893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6"/>
                </a:solidFill>
                <a:effectLst/>
                <a:uLnTx/>
                <a:uFillTx/>
                <a:latin typeface="Orly's Font 2" pitchFamily="66" charset="0"/>
              </a:rPr>
              <a:t>2</a:t>
            </a:r>
          </a:p>
        </p:txBody>
      </p:sp>
      <p:sp>
        <p:nvSpPr>
          <p:cNvPr id="18" name="Rectangle 6"/>
          <p:cNvSpPr>
            <a:spLocks noChangeArrowheads="1"/>
          </p:cNvSpPr>
          <p:nvPr/>
        </p:nvSpPr>
        <p:spPr bwMode="gray">
          <a:xfrm>
            <a:off x="2873792" y="3350481"/>
            <a:ext cx="51007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3"/>
                </a:solidFill>
                <a:effectLst/>
                <a:uLnTx/>
                <a:uFillTx/>
                <a:latin typeface="Orly's Font 2" pitchFamily="66" charset="0"/>
              </a:rPr>
              <a:t>4</a:t>
            </a:r>
          </a:p>
        </p:txBody>
      </p:sp>
      <p:sp>
        <p:nvSpPr>
          <p:cNvPr id="19" name="Half Frame 18"/>
          <p:cNvSpPr/>
          <p:nvPr/>
        </p:nvSpPr>
        <p:spPr>
          <a:xfrm rot="13238728">
            <a:off x="7419461" y="2917005"/>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9" name="Straight Connector 28"/>
          <p:cNvCxnSpPr/>
          <p:nvPr/>
        </p:nvCxnSpPr>
        <p:spPr>
          <a:xfrm flipV="1">
            <a:off x="4535996" y="771550"/>
            <a:ext cx="1692188" cy="2962411"/>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4281762" y="3517180"/>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6"/>
          <p:cNvSpPr>
            <a:spLocks noChangeArrowheads="1"/>
          </p:cNvSpPr>
          <p:nvPr/>
        </p:nvSpPr>
        <p:spPr bwMode="gray">
          <a:xfrm>
            <a:off x="5340098" y="2126345"/>
            <a:ext cx="54053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2"/>
                </a:solidFill>
                <a:effectLst/>
                <a:uLnTx/>
                <a:uFillTx/>
                <a:latin typeface="Orly's Font 2" pitchFamily="66" charset="0"/>
              </a:rPr>
              <a:t>3</a:t>
            </a:r>
          </a:p>
        </p:txBody>
      </p:sp>
      <p:sp>
        <p:nvSpPr>
          <p:cNvPr id="20" name="Oval 19"/>
          <p:cNvSpPr/>
          <p:nvPr/>
        </p:nvSpPr>
        <p:spPr>
          <a:xfrm>
            <a:off x="2303748" y="1419622"/>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Oval 20"/>
          <p:cNvSpPr/>
          <p:nvPr/>
        </p:nvSpPr>
        <p:spPr>
          <a:xfrm>
            <a:off x="6156174" y="735546"/>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Oval 21"/>
          <p:cNvSpPr/>
          <p:nvPr/>
        </p:nvSpPr>
        <p:spPr>
          <a:xfrm>
            <a:off x="4481988" y="3681195"/>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Oval 22"/>
          <p:cNvSpPr/>
          <p:nvPr/>
        </p:nvSpPr>
        <p:spPr>
          <a:xfrm>
            <a:off x="1403648" y="4186461"/>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9"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7262124">
            <a:off x="-256" y="2646499"/>
            <a:ext cx="3312846" cy="453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1519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up)">
                                      <p:cBhvr>
                                        <p:cTn id="41" dur="5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right)">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iterate type="lt">
                                    <p:tmAbs val="80"/>
                                  </p:iterate>
                                  <p:childTnLst>
                                    <p:set>
                                      <p:cBhvr>
                                        <p:cTn id="55"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500"/>
                                        <p:tgtEl>
                                          <p:spTgt spid="18"/>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1" nodeType="click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7"/>
                                        </p:tgtEl>
                                      </p:cBhvr>
                                    </p:animEffect>
                                    <p:set>
                                      <p:cBhvr>
                                        <p:cTn id="88" dur="1" fill="hold">
                                          <p:stCondLst>
                                            <p:cond delay="499"/>
                                          </p:stCondLst>
                                        </p:cTn>
                                        <p:tgtEl>
                                          <p:spTgt spid="17"/>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31"/>
                                        </p:tgtEl>
                                      </p:cBhvr>
                                    </p:animEffect>
                                    <p:set>
                                      <p:cBhvr>
                                        <p:cTn id="91" dur="1" fill="hold">
                                          <p:stCondLst>
                                            <p:cond delay="499"/>
                                          </p:stCondLst>
                                        </p:cTn>
                                        <p:tgtEl>
                                          <p:spTgt spid="31"/>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iterate type="lt">
                                    <p:tmAbs val="80"/>
                                  </p:iterate>
                                  <p:childTnLst>
                                    <p:set>
                                      <p:cBhvr>
                                        <p:cTn id="9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9"/>
                                        </p:tgtEl>
                                        <p:attrNameLst>
                                          <p:attrName>style.visibility</p:attrName>
                                        </p:attrNameLst>
                                      </p:cBhvr>
                                      <p:to>
                                        <p:strVal val="visible"/>
                                      </p:to>
                                    </p:set>
                                    <p:animEffect transition="in" filter="fade">
                                      <p:cBhvr>
                                        <p:cTn id="103" dur="500"/>
                                        <p:tgtEl>
                                          <p:spTgt spid="9"/>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1"/>
                                        </p:tgtEl>
                                        <p:attrNameLst>
                                          <p:attrName>style.visibility</p:attrName>
                                        </p:attrNameLst>
                                      </p:cBhvr>
                                      <p:to>
                                        <p:strVal val="visible"/>
                                      </p:to>
                                    </p:set>
                                    <p:animEffect transition="in" filter="fade">
                                      <p:cBhvr>
                                        <p:cTn id="108" dur="500"/>
                                        <p:tgtEl>
                                          <p:spTgt spid="11"/>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nodeType="clickEffect">
                                  <p:stCondLst>
                                    <p:cond delay="0"/>
                                  </p:stCondLst>
                                  <p:childTnLst>
                                    <p:animEffect transition="out" filter="fade">
                                      <p:cBhvr>
                                        <p:cTn id="112" dur="500"/>
                                        <p:tgtEl>
                                          <p:spTgt spid="9"/>
                                        </p:tgtEl>
                                      </p:cBhvr>
                                    </p:animEffect>
                                    <p:set>
                                      <p:cBhvr>
                                        <p:cTn id="113" dur="1" fill="hold">
                                          <p:stCondLst>
                                            <p:cond delay="499"/>
                                          </p:stCondLst>
                                        </p:cTn>
                                        <p:tgtEl>
                                          <p:spTgt spid="9"/>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nodeType="clickEffect">
                                  <p:stCondLst>
                                    <p:cond delay="0"/>
                                  </p:stCondLst>
                                  <p:iterate type="lt">
                                    <p:tmAbs val="80"/>
                                  </p:iterate>
                                  <p:childTnLst>
                                    <p:set>
                                      <p:cBhvr>
                                        <p:cTn id="117"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4"/>
                                        </p:tgtEl>
                                        <p:attrNameLst>
                                          <p:attrName>style.visibility</p:attrName>
                                        </p:attrNameLst>
                                      </p:cBhvr>
                                      <p:to>
                                        <p:strVal val="visible"/>
                                      </p:to>
                                    </p:set>
                                    <p:animEffect transition="in" filter="fade">
                                      <p:cBhvr>
                                        <p:cTn id="122" dur="500"/>
                                        <p:tgtEl>
                                          <p:spTgt spid="14"/>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fade">
                                      <p:cBhvr>
                                        <p:cTn id="132" dur="500"/>
                                        <p:tgtEl>
                                          <p:spTgt spid="30"/>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3"/>
                                        </p:tgtEl>
                                        <p:attrNameLst>
                                          <p:attrName>style.visibility</p:attrName>
                                        </p:attrNameLst>
                                      </p:cBhvr>
                                      <p:to>
                                        <p:strVal val="visible"/>
                                      </p:to>
                                    </p:set>
                                    <p:animEffect transition="in" filter="fade">
                                      <p:cBhvr>
                                        <p:cTn id="137" dur="500"/>
                                        <p:tgtEl>
                                          <p:spTgt spid="13"/>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15"/>
                                        </p:tgtEl>
                                        <p:attrNameLst>
                                          <p:attrName>style.visibility</p:attrName>
                                        </p:attrNameLst>
                                      </p:cBhvr>
                                      <p:to>
                                        <p:strVal val="visible"/>
                                      </p:to>
                                    </p:set>
                                    <p:animEffect transition="in" filter="fade">
                                      <p:cBhvr>
                                        <p:cTn id="142" dur="500"/>
                                        <p:tgtEl>
                                          <p:spTgt spid="15"/>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xit" presetSubtype="0" fill="hold" grpId="1" nodeType="clickEffect">
                                  <p:stCondLst>
                                    <p:cond delay="0"/>
                                  </p:stCondLst>
                                  <p:childTnLst>
                                    <p:animEffect transition="out" filter="fade">
                                      <p:cBhvr>
                                        <p:cTn id="146" dur="500"/>
                                        <p:tgtEl>
                                          <p:spTgt spid="12"/>
                                        </p:tgtEl>
                                      </p:cBhvr>
                                    </p:animEffect>
                                    <p:set>
                                      <p:cBhvr>
                                        <p:cTn id="147" dur="1" fill="hold">
                                          <p:stCondLst>
                                            <p:cond delay="499"/>
                                          </p:stCondLst>
                                        </p:cTn>
                                        <p:tgtEl>
                                          <p:spTgt spid="12"/>
                                        </p:tgtEl>
                                        <p:attrNameLst>
                                          <p:attrName>style.visibility</p:attrName>
                                        </p:attrNameLst>
                                      </p:cBhvr>
                                      <p:to>
                                        <p:strVal val="hidden"/>
                                      </p:to>
                                    </p:set>
                                  </p:childTnLst>
                                </p:cTn>
                              </p:par>
                              <p:par>
                                <p:cTn id="148" presetID="10" presetClass="exit" presetSubtype="0" fill="hold" grpId="1" nodeType="withEffect">
                                  <p:stCondLst>
                                    <p:cond delay="0"/>
                                  </p:stCondLst>
                                  <p:childTnLst>
                                    <p:animEffect transition="out" filter="fade">
                                      <p:cBhvr>
                                        <p:cTn id="149" dur="500"/>
                                        <p:tgtEl>
                                          <p:spTgt spid="13"/>
                                        </p:tgtEl>
                                      </p:cBhvr>
                                    </p:animEffect>
                                    <p:set>
                                      <p:cBhvr>
                                        <p:cTn id="150" dur="1" fill="hold">
                                          <p:stCondLst>
                                            <p:cond delay="499"/>
                                          </p:stCondLst>
                                        </p:cTn>
                                        <p:tgtEl>
                                          <p:spTgt spid="13"/>
                                        </p:tgtEl>
                                        <p:attrNameLst>
                                          <p:attrName>style.visibility</p:attrName>
                                        </p:attrNameLst>
                                      </p:cBhvr>
                                      <p:to>
                                        <p:strVal val="hidden"/>
                                      </p:to>
                                    </p:set>
                                  </p:childTnLst>
                                </p:cTn>
                              </p:par>
                              <p:par>
                                <p:cTn id="151" presetID="10" presetClass="exit" presetSubtype="0" fill="hold" grpId="1" nodeType="withEffect">
                                  <p:stCondLst>
                                    <p:cond delay="0"/>
                                  </p:stCondLst>
                                  <p:childTnLst>
                                    <p:animEffect transition="out" filter="fade">
                                      <p:cBhvr>
                                        <p:cTn id="152" dur="500"/>
                                        <p:tgtEl>
                                          <p:spTgt spid="30"/>
                                        </p:tgtEl>
                                      </p:cBhvr>
                                    </p:animEffect>
                                    <p:set>
                                      <p:cBhvr>
                                        <p:cTn id="153" dur="1" fill="hold">
                                          <p:stCondLst>
                                            <p:cond delay="499"/>
                                          </p:stCondLst>
                                        </p:cTn>
                                        <p:tgtEl>
                                          <p:spTgt spid="30"/>
                                        </p:tgtEl>
                                        <p:attrNameLst>
                                          <p:attrName>style.visibility</p:attrName>
                                        </p:attrNameLst>
                                      </p:cBhvr>
                                      <p:to>
                                        <p:strVal val="hidden"/>
                                      </p:to>
                                    </p:set>
                                  </p:childTnLst>
                                </p:cTn>
                              </p:par>
                              <p:par>
                                <p:cTn id="154" presetID="10" presetClass="exit" presetSubtype="0" fill="hold" grpId="1" nodeType="withEffect">
                                  <p:stCondLst>
                                    <p:cond delay="0"/>
                                  </p:stCondLst>
                                  <p:childTnLst>
                                    <p:animEffect transition="out" filter="fade">
                                      <p:cBhvr>
                                        <p:cTn id="155" dur="500"/>
                                        <p:tgtEl>
                                          <p:spTgt spid="14"/>
                                        </p:tgtEl>
                                      </p:cBhvr>
                                    </p:animEffect>
                                    <p:set>
                                      <p:cBhvr>
                                        <p:cTn id="156"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animBg="1"/>
      <p:bldP spid="12" grpId="0" animBg="1"/>
      <p:bldP spid="12" grpId="1" animBg="1"/>
      <p:bldP spid="13" grpId="0" animBg="1"/>
      <p:bldP spid="13" grpId="1" animBg="1"/>
      <p:bldP spid="14" grpId="0" animBg="1"/>
      <p:bldP spid="14" grpId="1" animBg="1"/>
      <p:bldP spid="15" grpId="0" animBg="1"/>
      <p:bldP spid="16" grpId="0"/>
      <p:bldP spid="16" grpId="1"/>
      <p:bldP spid="17" grpId="0"/>
      <p:bldP spid="17" grpId="1"/>
      <p:bldP spid="18" grpId="0"/>
      <p:bldP spid="18" grpId="1"/>
      <p:bldP spid="19" grpId="0" animBg="1"/>
      <p:bldP spid="30" grpId="0" animBg="1"/>
      <p:bldP spid="30" grpId="1" animBg="1"/>
      <p:bldP spid="31" grpId="0"/>
      <p:bldP spid="31" grpId="1"/>
      <p:bldP spid="20" grpId="0" animBg="1"/>
      <p:bldP spid="21" grpId="0" animBg="1"/>
      <p:bldP spid="22"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88952" y="248330"/>
            <a:ext cx="59475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Drawing Quadrilaterals</a:t>
            </a:r>
            <a:endParaRPr lang="en-US" sz="2800" dirty="0">
              <a:solidFill>
                <a:schemeClr val="accent1"/>
              </a:solidFill>
              <a:latin typeface="Orly's Font 2" pitchFamily="66" charset="0"/>
            </a:endParaRPr>
          </a:p>
        </p:txBody>
      </p:sp>
      <p:cxnSp>
        <p:nvCxnSpPr>
          <p:cNvPr id="6" name="Straight Connector 5"/>
          <p:cNvCxnSpPr/>
          <p:nvPr/>
        </p:nvCxnSpPr>
        <p:spPr>
          <a:xfrm flipV="1">
            <a:off x="973104" y="861560"/>
            <a:ext cx="4498523" cy="165700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4027529" y="861560"/>
            <a:ext cx="1434403" cy="1714567"/>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997152" y="2528342"/>
            <a:ext cx="4474475" cy="1956713"/>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799968" y="2715766"/>
            <a:ext cx="2984500" cy="1554272"/>
          </a:xfrm>
          <a:prstGeom prst="rect">
            <a:avLst/>
          </a:prstGeom>
          <a:solidFill>
            <a:schemeClr val="accent4">
              <a:lumMod val="40000"/>
              <a:lumOff val="60000"/>
            </a:schemeClr>
          </a:solidFill>
          <a:ln w="6350">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91440" bIns="45720" numCol="1" spcCol="0" rtlCol="0" fromWordArt="0" anchor="t" anchorCtr="0" forceAA="0" compatLnSpc="1">
            <a:prstTxWarp prst="textNoShape">
              <a:avLst/>
            </a:prstTxWarp>
            <a:spAutoFit/>
          </a:bodyPr>
          <a:lstStyle/>
          <a:p>
            <a:r>
              <a:rPr lang="en-US" sz="2400" dirty="0" smtClean="0">
                <a:solidFill>
                  <a:schemeClr val="tx1"/>
                </a:solidFill>
                <a:latin typeface="Orly's Font 2" pitchFamily="66" charset="0"/>
              </a:rPr>
              <a:t>4 sides?</a:t>
            </a:r>
          </a:p>
          <a:p>
            <a:r>
              <a:rPr lang="en-US" sz="2400" dirty="0" smtClean="0">
                <a:solidFill>
                  <a:schemeClr val="tx1"/>
                </a:solidFill>
                <a:latin typeface="Orly's Font 2" pitchFamily="66" charset="0"/>
              </a:rPr>
              <a:t>Straight sides?</a:t>
            </a:r>
          </a:p>
          <a:p>
            <a:r>
              <a:rPr lang="en-US" sz="2400" dirty="0" smtClean="0">
                <a:solidFill>
                  <a:schemeClr val="tx1"/>
                </a:solidFill>
                <a:latin typeface="Orly's Font 2" pitchFamily="66" charset="0"/>
              </a:rPr>
              <a:t>Sides meet?</a:t>
            </a:r>
          </a:p>
          <a:p>
            <a:endParaRPr lang="en-US" sz="800" dirty="0" smtClean="0">
              <a:solidFill>
                <a:schemeClr val="tx1"/>
              </a:solidFill>
              <a:latin typeface="Orly's Font 2" pitchFamily="66" charset="0"/>
            </a:endParaRPr>
          </a:p>
        </p:txBody>
      </p:sp>
      <p:sp>
        <p:nvSpPr>
          <p:cNvPr id="11" name="Half Frame 10"/>
          <p:cNvSpPr/>
          <p:nvPr/>
        </p:nvSpPr>
        <p:spPr>
          <a:xfrm rot="13238728">
            <a:off x="8414051" y="3244783"/>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5217393" y="663538"/>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5152398" y="4251029"/>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742918" y="2284542"/>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Half Frame 14"/>
          <p:cNvSpPr/>
          <p:nvPr/>
        </p:nvSpPr>
        <p:spPr>
          <a:xfrm rot="13238728">
            <a:off x="8005222" y="3589212"/>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6"/>
          <p:cNvSpPr>
            <a:spLocks noChangeArrowheads="1"/>
          </p:cNvSpPr>
          <p:nvPr/>
        </p:nvSpPr>
        <p:spPr bwMode="gray">
          <a:xfrm>
            <a:off x="2787612" y="1226245"/>
            <a:ext cx="38023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1"/>
                </a:solidFill>
                <a:effectLst/>
                <a:uLnTx/>
                <a:uFillTx/>
                <a:latin typeface="Orly's Font 2" pitchFamily="66" charset="0"/>
              </a:rPr>
              <a:t>1</a:t>
            </a:r>
          </a:p>
        </p:txBody>
      </p:sp>
      <p:sp>
        <p:nvSpPr>
          <p:cNvPr id="17" name="Rectangle 6"/>
          <p:cNvSpPr>
            <a:spLocks noChangeArrowheads="1"/>
          </p:cNvSpPr>
          <p:nvPr/>
        </p:nvSpPr>
        <p:spPr bwMode="gray">
          <a:xfrm>
            <a:off x="4573130" y="1802309"/>
            <a:ext cx="53893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6"/>
                </a:solidFill>
                <a:effectLst/>
                <a:uLnTx/>
                <a:uFillTx/>
                <a:latin typeface="Orly's Font 2" pitchFamily="66" charset="0"/>
              </a:rPr>
              <a:t>2</a:t>
            </a:r>
          </a:p>
        </p:txBody>
      </p:sp>
      <p:sp>
        <p:nvSpPr>
          <p:cNvPr id="18" name="Rectangle 6"/>
          <p:cNvSpPr>
            <a:spLocks noChangeArrowheads="1"/>
          </p:cNvSpPr>
          <p:nvPr/>
        </p:nvSpPr>
        <p:spPr bwMode="gray">
          <a:xfrm>
            <a:off x="2729776" y="3494497"/>
            <a:ext cx="51007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3"/>
                </a:solidFill>
                <a:effectLst/>
                <a:uLnTx/>
                <a:uFillTx/>
                <a:latin typeface="Orly's Font 2" pitchFamily="66" charset="0"/>
              </a:rPr>
              <a:t>4</a:t>
            </a:r>
          </a:p>
        </p:txBody>
      </p:sp>
      <p:sp>
        <p:nvSpPr>
          <p:cNvPr id="19" name="Half Frame 18"/>
          <p:cNvSpPr/>
          <p:nvPr/>
        </p:nvSpPr>
        <p:spPr>
          <a:xfrm rot="13238728">
            <a:off x="7381936" y="2875048"/>
            <a:ext cx="279341" cy="32919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29" name="Straight Connector 28"/>
          <p:cNvCxnSpPr/>
          <p:nvPr/>
        </p:nvCxnSpPr>
        <p:spPr>
          <a:xfrm>
            <a:off x="4051858" y="2576128"/>
            <a:ext cx="1419769" cy="190892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3859943" y="2315961"/>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6"/>
          <p:cNvSpPr>
            <a:spLocks noChangeArrowheads="1"/>
          </p:cNvSpPr>
          <p:nvPr/>
        </p:nvSpPr>
        <p:spPr bwMode="gray">
          <a:xfrm>
            <a:off x="4679539" y="3026445"/>
            <a:ext cx="54053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2"/>
                </a:solidFill>
                <a:effectLst/>
                <a:uLnTx/>
                <a:uFillTx/>
                <a:latin typeface="Orly's Font 2" pitchFamily="66" charset="0"/>
              </a:rPr>
              <a:t>3</a:t>
            </a:r>
          </a:p>
        </p:txBody>
      </p:sp>
      <p:pic>
        <p:nvPicPr>
          <p:cNvPr id="24" name="Picture 23"/>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37531" t="32869" r="35145" b="9391"/>
          <a:stretch/>
        </p:blipFill>
        <p:spPr>
          <a:xfrm flipH="1">
            <a:off x="6660231" y="688523"/>
            <a:ext cx="2140245" cy="2271245"/>
          </a:xfrm>
          <a:prstGeom prst="rect">
            <a:avLst/>
          </a:prstGeom>
        </p:spPr>
      </p:pic>
      <p:sp>
        <p:nvSpPr>
          <p:cNvPr id="25" name="Cloud Callout 24"/>
          <p:cNvSpPr/>
          <p:nvPr/>
        </p:nvSpPr>
        <p:spPr>
          <a:xfrm flipH="1">
            <a:off x="5362628" y="1143973"/>
            <a:ext cx="1859164" cy="1279043"/>
          </a:xfrm>
          <a:prstGeom prst="cloudCallout">
            <a:avLst>
              <a:gd name="adj1" fmla="val -65099"/>
              <a:gd name="adj2" fmla="val -47490"/>
            </a:avLst>
          </a:prstGeom>
          <a:solidFill>
            <a:schemeClr val="accent6"/>
          </a:solidFill>
          <a:ln w="38100">
            <a:solidFill>
              <a:schemeClr val="accent5">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schemeClr val="accent5">
                  <a:lumMod val="50000"/>
                </a:schemeClr>
              </a:solidFill>
              <a:latin typeface="Orly's Font 2" pitchFamily="66" charset="0"/>
            </a:endParaRPr>
          </a:p>
        </p:txBody>
      </p:sp>
      <p:sp>
        <p:nvSpPr>
          <p:cNvPr id="26" name="TextBox 25"/>
          <p:cNvSpPr txBox="1"/>
          <p:nvPr/>
        </p:nvSpPr>
        <p:spPr>
          <a:xfrm>
            <a:off x="5614928" y="1360388"/>
            <a:ext cx="1477352" cy="923330"/>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Does this follow the rules?</a:t>
            </a:r>
          </a:p>
        </p:txBody>
      </p:sp>
      <p:pic>
        <p:nvPicPr>
          <p:cNvPr id="27" name="Picture 26"/>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3086" t="38492" r="30494" b="7425"/>
          <a:stretch/>
        </p:blipFill>
        <p:spPr>
          <a:xfrm>
            <a:off x="100508" y="2901932"/>
            <a:ext cx="2888443" cy="2154094"/>
          </a:xfrm>
          <a:prstGeom prst="rect">
            <a:avLst/>
          </a:prstGeom>
        </p:spPr>
      </p:pic>
      <p:sp>
        <p:nvSpPr>
          <p:cNvPr id="28" name="Oval Callout 27"/>
          <p:cNvSpPr/>
          <p:nvPr/>
        </p:nvSpPr>
        <p:spPr>
          <a:xfrm>
            <a:off x="1835696" y="2528343"/>
            <a:ext cx="2024246" cy="1169338"/>
          </a:xfrm>
          <a:prstGeom prst="wedgeEllipseCallout">
            <a:avLst>
              <a:gd name="adj1" fmla="val -49059"/>
              <a:gd name="adj2" fmla="val 43269"/>
            </a:avLst>
          </a:prstGeom>
          <a:solidFill>
            <a:schemeClr val="accent2"/>
          </a:solidFill>
          <a:ln w="38100">
            <a:solidFill>
              <a:schemeClr val="accent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tx1"/>
              </a:solidFill>
              <a:latin typeface="Orly's Font 2" pitchFamily="66" charset="0"/>
            </a:endParaRPr>
          </a:p>
        </p:txBody>
      </p:sp>
      <p:sp>
        <p:nvSpPr>
          <p:cNvPr id="32" name="TextBox 31"/>
          <p:cNvSpPr txBox="1"/>
          <p:nvPr/>
        </p:nvSpPr>
        <p:spPr>
          <a:xfrm flipH="1">
            <a:off x="1907704" y="2643758"/>
            <a:ext cx="1952239" cy="923330"/>
          </a:xfrm>
          <a:prstGeom prst="rect">
            <a:avLst/>
          </a:prstGeom>
          <a:noFill/>
        </p:spPr>
        <p:txBody>
          <a:bodyPr wrap="square" rtlCol="0">
            <a:spAutoFit/>
          </a:bodyPr>
          <a:lstStyle/>
          <a:p>
            <a:pPr algn="ctr"/>
            <a:r>
              <a:rPr lang="en-US" dirty="0" smtClean="0">
                <a:solidFill>
                  <a:schemeClr val="accent1">
                    <a:lumMod val="50000"/>
                  </a:schemeClr>
                </a:solidFill>
                <a:latin typeface="Orly's Font 2" pitchFamily="66" charset="0"/>
                <a:ea typeface="Verdana" pitchFamily="34" charset="0"/>
                <a:cs typeface="Verdana" pitchFamily="34" charset="0"/>
              </a:rPr>
              <a:t>Surprise!</a:t>
            </a:r>
          </a:p>
          <a:p>
            <a:pPr algn="ctr"/>
            <a:r>
              <a:rPr lang="en-US" dirty="0" smtClean="0">
                <a:solidFill>
                  <a:schemeClr val="accent1">
                    <a:lumMod val="50000"/>
                  </a:schemeClr>
                </a:solidFill>
                <a:latin typeface="Orly's Font 2" pitchFamily="66" charset="0"/>
                <a:ea typeface="Verdana" pitchFamily="34" charset="0"/>
                <a:cs typeface="Verdana" pitchFamily="34" charset="0"/>
              </a:rPr>
              <a:t>It is a</a:t>
            </a:r>
          </a:p>
          <a:p>
            <a:pPr algn="ctr"/>
            <a:r>
              <a:rPr lang="en-US" dirty="0" smtClean="0">
                <a:solidFill>
                  <a:schemeClr val="accent1">
                    <a:lumMod val="50000"/>
                  </a:schemeClr>
                </a:solidFill>
                <a:latin typeface="Orly's Font 2" pitchFamily="66" charset="0"/>
                <a:ea typeface="Verdana" pitchFamily="34" charset="0"/>
                <a:cs typeface="Verdana" pitchFamily="34" charset="0"/>
              </a:rPr>
              <a:t>quadrilateral!</a:t>
            </a:r>
          </a:p>
        </p:txBody>
      </p:sp>
      <p:sp>
        <p:nvSpPr>
          <p:cNvPr id="33" name="Oval 32"/>
          <p:cNvSpPr/>
          <p:nvPr/>
        </p:nvSpPr>
        <p:spPr>
          <a:xfrm>
            <a:off x="935594" y="2463738"/>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Oval 33"/>
          <p:cNvSpPr/>
          <p:nvPr/>
        </p:nvSpPr>
        <p:spPr>
          <a:xfrm>
            <a:off x="5383964" y="807554"/>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Oval 34"/>
          <p:cNvSpPr/>
          <p:nvPr/>
        </p:nvSpPr>
        <p:spPr>
          <a:xfrm>
            <a:off x="3997851" y="2508126"/>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Oval 35"/>
          <p:cNvSpPr/>
          <p:nvPr/>
        </p:nvSpPr>
        <p:spPr>
          <a:xfrm>
            <a:off x="5383964" y="4431049"/>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9"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185007">
            <a:off x="2702937" y="3183270"/>
            <a:ext cx="3330947" cy="4557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319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righ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right)">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iterate type="lt">
                                    <p:tmAbs val="80"/>
                                  </p:iterate>
                                  <p:childTnLst>
                                    <p:set>
                                      <p:cBhvr>
                                        <p:cTn id="61" dur="1" fill="hold">
                                          <p:stCondLst>
                                            <p:cond delay="0"/>
                                          </p:stCondLst>
                                        </p:cTn>
                                        <p:tgtEl>
                                          <p:spTgt spid="26"/>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50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iterate type="lt">
                                    <p:tmAbs val="80"/>
                                  </p:iterate>
                                  <p:childTnLst>
                                    <p:set>
                                      <p:cBhvr>
                                        <p:cTn id="7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500"/>
                                        <p:tgtEl>
                                          <p:spTgt spid="17"/>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500"/>
                                        <p:tgtEl>
                                          <p:spTgt spid="3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fade">
                                      <p:cBhvr>
                                        <p:cTn id="90" dur="500"/>
                                        <p:tgtEl>
                                          <p:spTgt spid="18"/>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fade">
                                      <p:cBhvr>
                                        <p:cTn id="95" dur="500"/>
                                        <p:tgtEl>
                                          <p:spTgt spid="19"/>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childTnLst>
                                    <p:animEffect transition="out" filter="fade">
                                      <p:cBhvr>
                                        <p:cTn id="99" dur="500"/>
                                        <p:tgtEl>
                                          <p:spTgt spid="16"/>
                                        </p:tgtEl>
                                      </p:cBhvr>
                                    </p:animEffect>
                                    <p:set>
                                      <p:cBhvr>
                                        <p:cTn id="100" dur="1" fill="hold">
                                          <p:stCondLst>
                                            <p:cond delay="499"/>
                                          </p:stCondLst>
                                        </p:cTn>
                                        <p:tgtEl>
                                          <p:spTgt spid="16"/>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17"/>
                                        </p:tgtEl>
                                      </p:cBhvr>
                                    </p:animEffect>
                                    <p:set>
                                      <p:cBhvr>
                                        <p:cTn id="103" dur="1" fill="hold">
                                          <p:stCondLst>
                                            <p:cond delay="499"/>
                                          </p:stCondLst>
                                        </p:cTn>
                                        <p:tgtEl>
                                          <p:spTgt spid="17"/>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31"/>
                                        </p:tgtEl>
                                      </p:cBhvr>
                                    </p:animEffect>
                                    <p:set>
                                      <p:cBhvr>
                                        <p:cTn id="106" dur="1" fill="hold">
                                          <p:stCondLst>
                                            <p:cond delay="499"/>
                                          </p:stCondLst>
                                        </p:cTn>
                                        <p:tgtEl>
                                          <p:spTgt spid="31"/>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18"/>
                                        </p:tgtEl>
                                      </p:cBhvr>
                                    </p:animEffect>
                                    <p:set>
                                      <p:cBhvr>
                                        <p:cTn id="109" dur="1" fill="hold">
                                          <p:stCondLst>
                                            <p:cond delay="499"/>
                                          </p:stCondLst>
                                        </p:cTn>
                                        <p:tgtEl>
                                          <p:spTgt spid="18"/>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1" presetClass="entr" presetSubtype="0" fill="hold" nodeType="clickEffect">
                                  <p:stCondLst>
                                    <p:cond delay="0"/>
                                  </p:stCondLst>
                                  <p:iterate type="lt">
                                    <p:tmAbs val="80"/>
                                  </p:iterate>
                                  <p:childTnLst>
                                    <p:set>
                                      <p:cBhvr>
                                        <p:cTn id="113"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9"/>
                                        </p:tgtEl>
                                        <p:attrNameLst>
                                          <p:attrName>style.visibility</p:attrName>
                                        </p:attrNameLst>
                                      </p:cBhvr>
                                      <p:to>
                                        <p:strVal val="visible"/>
                                      </p:to>
                                    </p:set>
                                    <p:animEffect transition="in" filter="fade">
                                      <p:cBhvr>
                                        <p:cTn id="118" dur="500"/>
                                        <p:tgtEl>
                                          <p:spTgt spid="9"/>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11"/>
                                        </p:tgtEl>
                                        <p:attrNameLst>
                                          <p:attrName>style.visibility</p:attrName>
                                        </p:attrNameLst>
                                      </p:cBhvr>
                                      <p:to>
                                        <p:strVal val="visible"/>
                                      </p:to>
                                    </p:set>
                                    <p:animEffect transition="in" filter="fade">
                                      <p:cBhvr>
                                        <p:cTn id="123" dur="500"/>
                                        <p:tgtEl>
                                          <p:spTgt spid="11"/>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xit" presetSubtype="0" fill="hold" nodeType="clickEffect">
                                  <p:stCondLst>
                                    <p:cond delay="0"/>
                                  </p:stCondLst>
                                  <p:childTnLst>
                                    <p:animEffect transition="out" filter="fade">
                                      <p:cBhvr>
                                        <p:cTn id="127" dur="500"/>
                                        <p:tgtEl>
                                          <p:spTgt spid="9"/>
                                        </p:tgtEl>
                                      </p:cBhvr>
                                    </p:animEffect>
                                    <p:set>
                                      <p:cBhvr>
                                        <p:cTn id="128" dur="1" fill="hold">
                                          <p:stCondLst>
                                            <p:cond delay="499"/>
                                          </p:stCondLst>
                                        </p:cTn>
                                        <p:tgtEl>
                                          <p:spTgt spid="9"/>
                                        </p:tgtEl>
                                        <p:attrNameLst>
                                          <p:attrName>style.visibility</p:attrName>
                                        </p:attrNameLst>
                                      </p:cBhvr>
                                      <p:to>
                                        <p:strVal val="hidden"/>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nodeType="clickEffect">
                                  <p:stCondLst>
                                    <p:cond delay="0"/>
                                  </p:stCondLst>
                                  <p:iterate type="lt">
                                    <p:tmAbs val="80"/>
                                  </p:iterate>
                                  <p:childTnLst>
                                    <p:set>
                                      <p:cBhvr>
                                        <p:cTn id="13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4"/>
                                        </p:tgtEl>
                                        <p:attrNameLst>
                                          <p:attrName>style.visibility</p:attrName>
                                        </p:attrNameLst>
                                      </p:cBhvr>
                                      <p:to>
                                        <p:strVal val="visible"/>
                                      </p:to>
                                    </p:set>
                                    <p:animEffect transition="in" filter="fade">
                                      <p:cBhvr>
                                        <p:cTn id="137" dur="500"/>
                                        <p:tgtEl>
                                          <p:spTgt spid="14"/>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fade">
                                      <p:cBhvr>
                                        <p:cTn id="142" dur="500"/>
                                        <p:tgtEl>
                                          <p:spTgt spid="12"/>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30"/>
                                        </p:tgtEl>
                                        <p:attrNameLst>
                                          <p:attrName>style.visibility</p:attrName>
                                        </p:attrNameLst>
                                      </p:cBhvr>
                                      <p:to>
                                        <p:strVal val="visible"/>
                                      </p:to>
                                    </p:set>
                                    <p:animEffect transition="in" filter="fade">
                                      <p:cBhvr>
                                        <p:cTn id="147" dur="500"/>
                                        <p:tgtEl>
                                          <p:spTgt spid="30"/>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13"/>
                                        </p:tgtEl>
                                        <p:attrNameLst>
                                          <p:attrName>style.visibility</p:attrName>
                                        </p:attrNameLst>
                                      </p:cBhvr>
                                      <p:to>
                                        <p:strVal val="visible"/>
                                      </p:to>
                                    </p:set>
                                    <p:animEffect transition="in" filter="fade">
                                      <p:cBhvr>
                                        <p:cTn id="152" dur="500"/>
                                        <p:tgtEl>
                                          <p:spTgt spid="13"/>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grpId="0" nodeType="clickEffect">
                                  <p:stCondLst>
                                    <p:cond delay="0"/>
                                  </p:stCondLst>
                                  <p:childTnLst>
                                    <p:set>
                                      <p:cBhvr>
                                        <p:cTn id="156" dur="1" fill="hold">
                                          <p:stCondLst>
                                            <p:cond delay="0"/>
                                          </p:stCondLst>
                                        </p:cTn>
                                        <p:tgtEl>
                                          <p:spTgt spid="15"/>
                                        </p:tgtEl>
                                        <p:attrNameLst>
                                          <p:attrName>style.visibility</p:attrName>
                                        </p:attrNameLst>
                                      </p:cBhvr>
                                      <p:to>
                                        <p:strVal val="visible"/>
                                      </p:to>
                                    </p:set>
                                    <p:animEffect transition="in" filter="fade">
                                      <p:cBhvr>
                                        <p:cTn id="157" dur="500"/>
                                        <p:tgtEl>
                                          <p:spTgt spid="15"/>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xit" presetSubtype="0" fill="hold" grpId="1" nodeType="clickEffect">
                                  <p:stCondLst>
                                    <p:cond delay="0"/>
                                  </p:stCondLst>
                                  <p:childTnLst>
                                    <p:animEffect transition="out" filter="fade">
                                      <p:cBhvr>
                                        <p:cTn id="161" dur="500"/>
                                        <p:tgtEl>
                                          <p:spTgt spid="12"/>
                                        </p:tgtEl>
                                      </p:cBhvr>
                                    </p:animEffect>
                                    <p:set>
                                      <p:cBhvr>
                                        <p:cTn id="162" dur="1" fill="hold">
                                          <p:stCondLst>
                                            <p:cond delay="499"/>
                                          </p:stCondLst>
                                        </p:cTn>
                                        <p:tgtEl>
                                          <p:spTgt spid="12"/>
                                        </p:tgtEl>
                                        <p:attrNameLst>
                                          <p:attrName>style.visibility</p:attrName>
                                        </p:attrNameLst>
                                      </p:cBhvr>
                                      <p:to>
                                        <p:strVal val="hidden"/>
                                      </p:to>
                                    </p:set>
                                  </p:childTnLst>
                                </p:cTn>
                              </p:par>
                              <p:par>
                                <p:cTn id="163" presetID="10" presetClass="exit" presetSubtype="0" fill="hold" grpId="1" nodeType="withEffect">
                                  <p:stCondLst>
                                    <p:cond delay="0"/>
                                  </p:stCondLst>
                                  <p:childTnLst>
                                    <p:animEffect transition="out" filter="fade">
                                      <p:cBhvr>
                                        <p:cTn id="164" dur="500"/>
                                        <p:tgtEl>
                                          <p:spTgt spid="13"/>
                                        </p:tgtEl>
                                      </p:cBhvr>
                                    </p:animEffect>
                                    <p:set>
                                      <p:cBhvr>
                                        <p:cTn id="165" dur="1" fill="hold">
                                          <p:stCondLst>
                                            <p:cond delay="499"/>
                                          </p:stCondLst>
                                        </p:cTn>
                                        <p:tgtEl>
                                          <p:spTgt spid="13"/>
                                        </p:tgtEl>
                                        <p:attrNameLst>
                                          <p:attrName>style.visibility</p:attrName>
                                        </p:attrNameLst>
                                      </p:cBhvr>
                                      <p:to>
                                        <p:strVal val="hidden"/>
                                      </p:to>
                                    </p:set>
                                  </p:childTnLst>
                                </p:cTn>
                              </p:par>
                              <p:par>
                                <p:cTn id="166" presetID="10" presetClass="exit" presetSubtype="0" fill="hold" grpId="1" nodeType="withEffect">
                                  <p:stCondLst>
                                    <p:cond delay="0"/>
                                  </p:stCondLst>
                                  <p:childTnLst>
                                    <p:animEffect transition="out" filter="fade">
                                      <p:cBhvr>
                                        <p:cTn id="167" dur="500"/>
                                        <p:tgtEl>
                                          <p:spTgt spid="30"/>
                                        </p:tgtEl>
                                      </p:cBhvr>
                                    </p:animEffect>
                                    <p:set>
                                      <p:cBhvr>
                                        <p:cTn id="168" dur="1" fill="hold">
                                          <p:stCondLst>
                                            <p:cond delay="499"/>
                                          </p:stCondLst>
                                        </p:cTn>
                                        <p:tgtEl>
                                          <p:spTgt spid="30"/>
                                        </p:tgtEl>
                                        <p:attrNameLst>
                                          <p:attrName>style.visibility</p:attrName>
                                        </p:attrNameLst>
                                      </p:cBhvr>
                                      <p:to>
                                        <p:strVal val="hidden"/>
                                      </p:to>
                                    </p:set>
                                  </p:childTnLst>
                                </p:cTn>
                              </p:par>
                              <p:par>
                                <p:cTn id="169" presetID="10" presetClass="exit" presetSubtype="0" fill="hold" grpId="1" nodeType="withEffect">
                                  <p:stCondLst>
                                    <p:cond delay="0"/>
                                  </p:stCondLst>
                                  <p:childTnLst>
                                    <p:animEffect transition="out" filter="fade">
                                      <p:cBhvr>
                                        <p:cTn id="170" dur="500"/>
                                        <p:tgtEl>
                                          <p:spTgt spid="14"/>
                                        </p:tgtEl>
                                      </p:cBhvr>
                                    </p:animEffect>
                                    <p:set>
                                      <p:cBhvr>
                                        <p:cTn id="171" dur="1" fill="hold">
                                          <p:stCondLst>
                                            <p:cond delay="499"/>
                                          </p:stCondLst>
                                        </p:cTn>
                                        <p:tgtEl>
                                          <p:spTgt spid="14"/>
                                        </p:tgtEl>
                                        <p:attrNameLst>
                                          <p:attrName>style.visibility</p:attrName>
                                        </p:attrNameLst>
                                      </p:cBhvr>
                                      <p:to>
                                        <p:strVal val="hidden"/>
                                      </p:to>
                                    </p:set>
                                  </p:childTnLst>
                                </p:cTn>
                              </p:par>
                            </p:childTnLst>
                          </p:cTn>
                        </p:par>
                      </p:childTnLst>
                    </p:cTn>
                  </p:par>
                  <p:par>
                    <p:cTn id="172" fill="hold">
                      <p:stCondLst>
                        <p:cond delay="indefinite"/>
                      </p:stCondLst>
                      <p:childTnLst>
                        <p:par>
                          <p:cTn id="173" fill="hold">
                            <p:stCondLst>
                              <p:cond delay="0"/>
                            </p:stCondLst>
                            <p:childTnLst>
                              <p:par>
                                <p:cTn id="174" presetID="10" presetClass="entr" presetSubtype="0" fill="hold" nodeType="clickEffect">
                                  <p:stCondLst>
                                    <p:cond delay="0"/>
                                  </p:stCondLst>
                                  <p:childTnLst>
                                    <p:set>
                                      <p:cBhvr>
                                        <p:cTn id="175" dur="1" fill="hold">
                                          <p:stCondLst>
                                            <p:cond delay="0"/>
                                          </p:stCondLst>
                                        </p:cTn>
                                        <p:tgtEl>
                                          <p:spTgt spid="27"/>
                                        </p:tgtEl>
                                        <p:attrNameLst>
                                          <p:attrName>style.visibility</p:attrName>
                                        </p:attrNameLst>
                                      </p:cBhvr>
                                      <p:to>
                                        <p:strVal val="visible"/>
                                      </p:to>
                                    </p:set>
                                    <p:animEffect transition="in" filter="fade">
                                      <p:cBhvr>
                                        <p:cTn id="176" dur="500"/>
                                        <p:tgtEl>
                                          <p:spTgt spid="27"/>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grpId="0" nodeType="clickEffect">
                                  <p:stCondLst>
                                    <p:cond delay="0"/>
                                  </p:stCondLst>
                                  <p:childTnLst>
                                    <p:set>
                                      <p:cBhvr>
                                        <p:cTn id="180" dur="1" fill="hold">
                                          <p:stCondLst>
                                            <p:cond delay="0"/>
                                          </p:stCondLst>
                                        </p:cTn>
                                        <p:tgtEl>
                                          <p:spTgt spid="28"/>
                                        </p:tgtEl>
                                        <p:attrNameLst>
                                          <p:attrName>style.visibility</p:attrName>
                                        </p:attrNameLst>
                                      </p:cBhvr>
                                      <p:to>
                                        <p:strVal val="visible"/>
                                      </p:to>
                                    </p:set>
                                    <p:animEffect transition="in" filter="fade">
                                      <p:cBhvr>
                                        <p:cTn id="181" dur="500"/>
                                        <p:tgtEl>
                                          <p:spTgt spid="28"/>
                                        </p:tgtEl>
                                      </p:cBhvr>
                                    </p:animEffect>
                                  </p:childTnLst>
                                </p:cTn>
                              </p:par>
                            </p:childTnLst>
                          </p:cTn>
                        </p:par>
                      </p:childTnLst>
                    </p:cTn>
                  </p:par>
                  <p:par>
                    <p:cTn id="182" fill="hold">
                      <p:stCondLst>
                        <p:cond delay="indefinite"/>
                      </p:stCondLst>
                      <p:childTnLst>
                        <p:par>
                          <p:cTn id="183" fill="hold">
                            <p:stCondLst>
                              <p:cond delay="0"/>
                            </p:stCondLst>
                            <p:childTnLst>
                              <p:par>
                                <p:cTn id="184" presetID="1" presetClass="entr" presetSubtype="0" fill="hold" grpId="0" nodeType="clickEffect">
                                  <p:stCondLst>
                                    <p:cond delay="0"/>
                                  </p:stCondLst>
                                  <p:iterate type="lt">
                                    <p:tmAbs val="80"/>
                                  </p:iterate>
                                  <p:childTnLst>
                                    <p:set>
                                      <p:cBhvr>
                                        <p:cTn id="185"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animBg="1"/>
      <p:bldP spid="12" grpId="0" animBg="1"/>
      <p:bldP spid="12" grpId="1" animBg="1"/>
      <p:bldP spid="13" grpId="0" animBg="1"/>
      <p:bldP spid="13" grpId="1" animBg="1"/>
      <p:bldP spid="14" grpId="0" animBg="1"/>
      <p:bldP spid="14" grpId="1" animBg="1"/>
      <p:bldP spid="15" grpId="0" animBg="1"/>
      <p:bldP spid="16" grpId="0"/>
      <p:bldP spid="16" grpId="1"/>
      <p:bldP spid="17" grpId="0"/>
      <p:bldP spid="17" grpId="1"/>
      <p:bldP spid="18" grpId="0"/>
      <p:bldP spid="18" grpId="1"/>
      <p:bldP spid="19" grpId="0" animBg="1"/>
      <p:bldP spid="30" grpId="0" animBg="1"/>
      <p:bldP spid="30" grpId="1" animBg="1"/>
      <p:bldP spid="31" grpId="0"/>
      <p:bldP spid="31" grpId="1"/>
      <p:bldP spid="25" grpId="0" animBg="1"/>
      <p:bldP spid="26" grpId="0"/>
      <p:bldP spid="28" grpId="0" animBg="1"/>
      <p:bldP spid="32" grpId="0"/>
      <p:bldP spid="33" grpId="0" animBg="1"/>
      <p:bldP spid="34" grpId="0" animBg="1"/>
      <p:bldP spid="35" grpId="0" animBg="1"/>
      <p:bldP spid="3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1681520"/>
            <a:ext cx="7768344"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learned how to draw a quadrilateral </a:t>
            </a:r>
            <a:r>
              <a:rPr lang="en-US" sz="3600" dirty="0" smtClean="0">
                <a:solidFill>
                  <a:schemeClr val="accent1"/>
                </a:solidFill>
                <a:latin typeface="Orly's Font 2" pitchFamily="66" charset="0"/>
                <a:ea typeface="Verdana" pitchFamily="34" charset="0"/>
                <a:cs typeface="Verdana" pitchFamily="34" charset="0"/>
              </a:rPr>
              <a:t>by connecting 4 straight sides.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3822" y="1681520"/>
            <a:ext cx="7518598"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draw a quadrilateral </a:t>
            </a:r>
            <a:r>
              <a:rPr lang="en-US" sz="3600" dirty="0" smtClean="0">
                <a:solidFill>
                  <a:schemeClr val="accent1"/>
                </a:solidFill>
                <a:latin typeface="Orly's Font 2" pitchFamily="66" charset="0"/>
                <a:ea typeface="Verdana" pitchFamily="34" charset="0"/>
                <a:cs typeface="Verdana" pitchFamily="34" charset="0"/>
              </a:rPr>
              <a:t>by connecting 4 straight sides.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683568" y="2019493"/>
            <a:ext cx="77768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600" dirty="0" smtClean="0">
                <a:solidFill>
                  <a:schemeClr val="accent1"/>
                </a:solidFill>
                <a:latin typeface="Orly's Font 2" pitchFamily="66" charset="0"/>
              </a:rPr>
              <a:t>A quadrilateral is a </a:t>
            </a:r>
            <a:br>
              <a:rPr lang="en-US" sz="3600" dirty="0" smtClean="0">
                <a:solidFill>
                  <a:schemeClr val="accent1"/>
                </a:solidFill>
                <a:latin typeface="Orly's Font 2" pitchFamily="66" charset="0"/>
              </a:rPr>
            </a:br>
            <a:r>
              <a:rPr lang="en-US" sz="3600" dirty="0" smtClean="0">
                <a:solidFill>
                  <a:schemeClr val="accent1"/>
                </a:solidFill>
                <a:latin typeface="Orly's Font 2" pitchFamily="66" charset="0"/>
              </a:rPr>
              <a:t>closed shape with 4 sides.</a:t>
            </a:r>
            <a:endParaRPr lang="en-US" sz="3600" dirty="0">
              <a:solidFill>
                <a:schemeClr val="accent1"/>
              </a:solidFill>
              <a:latin typeface="Orly's Font 2" pitchFamily="66" charset="0"/>
            </a:endParaRPr>
          </a:p>
        </p:txBody>
      </p:sp>
    </p:spTree>
    <p:extLst>
      <p:ext uri="{BB962C8B-B14F-4D97-AF65-F5344CB8AC3E}">
        <p14:creationId xmlns:p14="http://schemas.microsoft.com/office/powerpoint/2010/main" val="1121157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7531" t="32869" r="35145" b="9391"/>
          <a:stretch/>
        </p:blipFill>
        <p:spPr>
          <a:xfrm>
            <a:off x="90279" y="1703350"/>
            <a:ext cx="2881521" cy="3057893"/>
          </a:xfrm>
          <a:prstGeom prst="rect">
            <a:avLst/>
          </a:prstGeom>
        </p:spPr>
      </p:pic>
      <p:sp>
        <p:nvSpPr>
          <p:cNvPr id="13" name="Cloud Callout 12"/>
          <p:cNvSpPr/>
          <p:nvPr/>
        </p:nvSpPr>
        <p:spPr>
          <a:xfrm>
            <a:off x="1927042" y="984240"/>
            <a:ext cx="2815714" cy="1506062"/>
          </a:xfrm>
          <a:prstGeom prst="cloudCallout">
            <a:avLst>
              <a:gd name="adj1" fmla="val -45061"/>
              <a:gd name="adj2" fmla="val 49596"/>
            </a:avLst>
          </a:prstGeom>
          <a:solidFill>
            <a:schemeClr val="accent6"/>
          </a:solidFill>
          <a:ln w="38100">
            <a:solidFill>
              <a:schemeClr val="accent5">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schemeClr val="accent5">
                  <a:lumMod val="50000"/>
                </a:schemeClr>
              </a:solidFill>
              <a:latin typeface="Orly's Font 2" pitchFamily="66" charset="0"/>
            </a:endParaRPr>
          </a:p>
        </p:txBody>
      </p:sp>
      <p:sp>
        <p:nvSpPr>
          <p:cNvPr id="14" name="TextBox 13"/>
          <p:cNvSpPr txBox="1"/>
          <p:nvPr/>
        </p:nvSpPr>
        <p:spPr>
          <a:xfrm>
            <a:off x="2015716" y="1275606"/>
            <a:ext cx="2635694" cy="923330"/>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These are the only quadrilaterals </a:t>
            </a:r>
            <a:br>
              <a:rPr lang="en-US" dirty="0" smtClean="0">
                <a:solidFill>
                  <a:schemeClr val="accent5">
                    <a:lumMod val="50000"/>
                  </a:schemeClr>
                </a:solidFill>
                <a:latin typeface="Orly's Font 2" pitchFamily="66" charset="0"/>
                <a:ea typeface="Verdana" pitchFamily="34" charset="0"/>
                <a:cs typeface="Verdana" pitchFamily="34" charset="0"/>
              </a:rPr>
            </a:br>
            <a:r>
              <a:rPr lang="en-US" dirty="0" smtClean="0">
                <a:solidFill>
                  <a:schemeClr val="accent5">
                    <a:lumMod val="50000"/>
                  </a:schemeClr>
                </a:solidFill>
                <a:latin typeface="Orly's Font 2" pitchFamily="66" charset="0"/>
                <a:ea typeface="Verdana" pitchFamily="34" charset="0"/>
                <a:cs typeface="Verdana" pitchFamily="34" charset="0"/>
              </a:rPr>
              <a:t>I know!</a:t>
            </a:r>
          </a:p>
        </p:txBody>
      </p:sp>
      <p:grpSp>
        <p:nvGrpSpPr>
          <p:cNvPr id="7" name="Group 6"/>
          <p:cNvGrpSpPr/>
          <p:nvPr/>
        </p:nvGrpSpPr>
        <p:grpSpPr>
          <a:xfrm>
            <a:off x="4938261" y="756243"/>
            <a:ext cx="3482884" cy="2319563"/>
            <a:chOff x="4938261" y="756243"/>
            <a:chExt cx="3482884" cy="2319563"/>
          </a:xfrm>
        </p:grpSpPr>
        <p:sp>
          <p:nvSpPr>
            <p:cNvPr id="2" name="Rectangle 1"/>
            <p:cNvSpPr/>
            <p:nvPr/>
          </p:nvSpPr>
          <p:spPr>
            <a:xfrm>
              <a:off x="7121447" y="756243"/>
              <a:ext cx="1299698" cy="1260140"/>
            </a:xfrm>
            <a:prstGeom prst="rect">
              <a:avLst/>
            </a:prstGeom>
            <a:ln w="38100"/>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 name="Rectangle 2"/>
            <p:cNvSpPr/>
            <p:nvPr/>
          </p:nvSpPr>
          <p:spPr>
            <a:xfrm>
              <a:off x="4938261" y="2005067"/>
              <a:ext cx="1849643" cy="1070739"/>
            </a:xfrm>
            <a:prstGeom prst="rect">
              <a:avLst/>
            </a:prstGeom>
            <a:ln w="38100"/>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5" name="Trapezoid 4"/>
          <p:cNvSpPr/>
          <p:nvPr/>
        </p:nvSpPr>
        <p:spPr>
          <a:xfrm>
            <a:off x="2573985" y="2823778"/>
            <a:ext cx="1640213" cy="1152128"/>
          </a:xfrm>
          <a:prstGeom prst="trapezoid">
            <a:avLst/>
          </a:prstGeom>
          <a:ln w="38100"/>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 name="Flowchart: Data 3"/>
          <p:cNvSpPr/>
          <p:nvPr/>
        </p:nvSpPr>
        <p:spPr>
          <a:xfrm>
            <a:off x="5356571" y="443210"/>
            <a:ext cx="1055398" cy="1260140"/>
          </a:xfrm>
          <a:prstGeom prst="flowChartInputOutput">
            <a:avLst/>
          </a:prstGeom>
          <a:ln w="38100"/>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Flowchart: Decision 5"/>
          <p:cNvSpPr/>
          <p:nvPr/>
        </p:nvSpPr>
        <p:spPr>
          <a:xfrm>
            <a:off x="5130062" y="3419240"/>
            <a:ext cx="1908212" cy="465260"/>
          </a:xfrm>
          <a:prstGeom prst="flowChartDecision">
            <a:avLst/>
          </a:prstGeom>
          <a:ln w="38100"/>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Half Frame 27"/>
          <p:cNvSpPr/>
          <p:nvPr/>
        </p:nvSpPr>
        <p:spPr>
          <a:xfrm rot="18378447" flipV="1">
            <a:off x="5980982" y="58853"/>
            <a:ext cx="826317" cy="710851"/>
          </a:xfrm>
          <a:prstGeom prst="halfFrame">
            <a:avLst>
              <a:gd name="adj1" fmla="val 34421"/>
              <a:gd name="adj2" fmla="val 29745"/>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Half Frame 28"/>
          <p:cNvSpPr/>
          <p:nvPr/>
        </p:nvSpPr>
        <p:spPr>
          <a:xfrm rot="18378447" flipV="1">
            <a:off x="7952263" y="343527"/>
            <a:ext cx="826317" cy="710851"/>
          </a:xfrm>
          <a:prstGeom prst="halfFrame">
            <a:avLst>
              <a:gd name="adj1" fmla="val 34421"/>
              <a:gd name="adj2" fmla="val 29745"/>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Half Frame 29"/>
          <p:cNvSpPr/>
          <p:nvPr/>
        </p:nvSpPr>
        <p:spPr>
          <a:xfrm rot="18378447" flipV="1">
            <a:off x="6345946" y="1574285"/>
            <a:ext cx="826317" cy="710851"/>
          </a:xfrm>
          <a:prstGeom prst="halfFrame">
            <a:avLst>
              <a:gd name="adj1" fmla="val 34421"/>
              <a:gd name="adj2" fmla="val 29745"/>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Half Frame 30"/>
          <p:cNvSpPr/>
          <p:nvPr/>
        </p:nvSpPr>
        <p:spPr>
          <a:xfrm rot="18378447" flipV="1">
            <a:off x="3796814" y="2504678"/>
            <a:ext cx="826317" cy="710851"/>
          </a:xfrm>
          <a:prstGeom prst="halfFrame">
            <a:avLst>
              <a:gd name="adj1" fmla="val 34421"/>
              <a:gd name="adj2" fmla="val 29745"/>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Half Frame 31"/>
          <p:cNvSpPr/>
          <p:nvPr/>
        </p:nvSpPr>
        <p:spPr>
          <a:xfrm rot="18378447" flipV="1">
            <a:off x="6301079" y="2801157"/>
            <a:ext cx="826317" cy="710851"/>
          </a:xfrm>
          <a:prstGeom prst="halfFrame">
            <a:avLst>
              <a:gd name="adj1" fmla="val 34421"/>
              <a:gd name="adj2" fmla="val 29745"/>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16" name="Group 15"/>
          <p:cNvGrpSpPr/>
          <p:nvPr/>
        </p:nvGrpSpPr>
        <p:grpSpPr>
          <a:xfrm>
            <a:off x="7390312" y="2463738"/>
            <a:ext cx="1214136" cy="1764196"/>
            <a:chOff x="7390312" y="2463738"/>
            <a:chExt cx="1214136" cy="1764196"/>
          </a:xfrm>
        </p:grpSpPr>
        <p:cxnSp>
          <p:nvCxnSpPr>
            <p:cNvPr id="11" name="Straight Connector 10"/>
            <p:cNvCxnSpPr/>
            <p:nvPr/>
          </p:nvCxnSpPr>
          <p:spPr>
            <a:xfrm>
              <a:off x="7390312" y="2463738"/>
              <a:ext cx="0" cy="1512168"/>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392578" y="2463738"/>
              <a:ext cx="1074571" cy="612068"/>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460921" y="3075806"/>
              <a:ext cx="143527" cy="1152128"/>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390312" y="3975906"/>
              <a:ext cx="1214136" cy="252028"/>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5" name="Group 44"/>
          <p:cNvGrpSpPr/>
          <p:nvPr/>
        </p:nvGrpSpPr>
        <p:grpSpPr>
          <a:xfrm>
            <a:off x="3995936" y="3285700"/>
            <a:ext cx="1337139" cy="1302274"/>
            <a:chOff x="3995936" y="3285700"/>
            <a:chExt cx="1337139" cy="1302274"/>
          </a:xfrm>
        </p:grpSpPr>
        <p:cxnSp>
          <p:nvCxnSpPr>
            <p:cNvPr id="20" name="Straight Connector 19"/>
            <p:cNvCxnSpPr/>
            <p:nvPr/>
          </p:nvCxnSpPr>
          <p:spPr>
            <a:xfrm flipH="1">
              <a:off x="3995936" y="3285700"/>
              <a:ext cx="828092" cy="130227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824028" y="3296886"/>
              <a:ext cx="509047" cy="80503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4585328" y="4095311"/>
              <a:ext cx="728571" cy="39761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3995936" y="4492924"/>
              <a:ext cx="589392" cy="8734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3" name="Half Frame 32"/>
          <p:cNvSpPr/>
          <p:nvPr/>
        </p:nvSpPr>
        <p:spPr>
          <a:xfrm rot="18378447" flipV="1">
            <a:off x="8047763" y="2930275"/>
            <a:ext cx="826317" cy="710851"/>
          </a:xfrm>
          <a:prstGeom prst="halfFrame">
            <a:avLst>
              <a:gd name="adj1" fmla="val 34421"/>
              <a:gd name="adj2" fmla="val 29745"/>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Half Frame 43"/>
          <p:cNvSpPr/>
          <p:nvPr/>
        </p:nvSpPr>
        <p:spPr>
          <a:xfrm rot="18378447" flipV="1">
            <a:off x="4716903" y="3856689"/>
            <a:ext cx="826317" cy="710851"/>
          </a:xfrm>
          <a:prstGeom prst="halfFrame">
            <a:avLst>
              <a:gd name="adj1" fmla="val 34421"/>
              <a:gd name="adj2" fmla="val 29745"/>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121726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80"/>
                                  </p:iterate>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500"/>
                                        <p:tgtEl>
                                          <p:spTgt spid="3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5" grpId="0" animBg="1"/>
      <p:bldP spid="4" grpId="0" animBg="1"/>
      <p:bldP spid="6" grpId="0" animBg="1"/>
      <p:bldP spid="28" grpId="0" animBg="1"/>
      <p:bldP spid="29" grpId="0" animBg="1"/>
      <p:bldP spid="30" grpId="0" animBg="1"/>
      <p:bldP spid="31" grpId="0" animBg="1"/>
      <p:bldP spid="32" grpId="0" animBg="1"/>
      <p:bldP spid="33" grpId="0" animBg="1"/>
      <p:bldP spid="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bwMode="auto">
          <a:xfrm>
            <a:off x="914400" y="987574"/>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Draw straight lines for sides!</a:t>
            </a:r>
            <a:endParaRPr lang="en-US" sz="2800" dirty="0">
              <a:solidFill>
                <a:schemeClr val="accent1"/>
              </a:solidFill>
              <a:latin typeface="Orly's Font 2" pitchFamily="66" charset="0"/>
            </a:endParaRPr>
          </a:p>
        </p:txBody>
      </p:sp>
      <p:sp>
        <p:nvSpPr>
          <p:cNvPr id="6" name="Rectangle 5"/>
          <p:cNvSpPr/>
          <p:nvPr/>
        </p:nvSpPr>
        <p:spPr>
          <a:xfrm rot="19815099">
            <a:off x="457212" y="2778245"/>
            <a:ext cx="3886200" cy="5715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790067">
            <a:off x="4098830" y="1732791"/>
            <a:ext cx="4112620" cy="641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7037" t="34067" r="23086" b="38645"/>
          <a:stretch/>
        </p:blipFill>
        <p:spPr>
          <a:xfrm rot="1436054">
            <a:off x="1286703" y="4074842"/>
            <a:ext cx="2308377" cy="634233"/>
          </a:xfrm>
          <a:prstGeom prst="rect">
            <a:avLst/>
          </a:prstGeom>
        </p:spPr>
      </p:pic>
      <p:pic>
        <p:nvPicPr>
          <p:cNvPr id="9" name="Picture 8"/>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7037" t="34067" r="23086" b="38645"/>
          <a:stretch/>
        </p:blipFill>
        <p:spPr>
          <a:xfrm rot="1436054">
            <a:off x="4649382" y="3314636"/>
            <a:ext cx="2308377" cy="634233"/>
          </a:xfrm>
          <a:prstGeom prst="rect">
            <a:avLst/>
          </a:prstGeom>
        </p:spPr>
      </p:pic>
    </p:spTree>
    <p:extLst>
      <p:ext uri="{BB962C8B-B14F-4D97-AF65-F5344CB8AC3E}">
        <p14:creationId xmlns:p14="http://schemas.microsoft.com/office/powerpoint/2010/main" val="486780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6" presetClass="path" presetSubtype="0" accel="50000" decel="50000" fill="hold" nodeType="clickEffect">
                                  <p:stCondLst>
                                    <p:cond delay="0"/>
                                  </p:stCondLst>
                                  <p:childTnLst>
                                    <p:animMotion origin="layout" path="M 0 0 L 0.25 -0.25 E" pathEditMode="relative" ptsTypes="">
                                      <p:cBhvr>
                                        <p:cTn id="25" dur="2000" fill="hold"/>
                                        <p:tgtEl>
                                          <p:spTgt spid="8"/>
                                        </p:tgtEl>
                                        <p:attrNameLst>
                                          <p:attrName>ppt_x</p:attrName>
                                          <p:attrName>ppt_y</p:attrName>
                                        </p:attrNameLst>
                                      </p:cBhvr>
                                    </p:animMotion>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56" presetClass="path" presetSubtype="0" accel="50000" decel="50000" fill="hold" nodeType="clickEffect">
                                  <p:stCondLst>
                                    <p:cond delay="0"/>
                                  </p:stCondLst>
                                  <p:childTnLst>
                                    <p:animMotion origin="layout" path="M 0 0 L 0.25 -0.25 E" pathEditMode="relative" ptsTypes="">
                                      <p:cBhvr>
                                        <p:cTn id="39" dur="2000" fill="hold"/>
                                        <p:tgtEl>
                                          <p:spTgt spid="9"/>
                                        </p:tgtEl>
                                        <p:attrNameLst>
                                          <p:attrName>ppt_x</p:attrName>
                                          <p:attrName>ppt_y</p:attrName>
                                        </p:attrNameLst>
                                      </p:cBhvr>
                                    </p:animMotion>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6"/>
                                        </p:tgtEl>
                                      </p:cBhvr>
                                    </p:animEffect>
                                    <p:set>
                                      <p:cBhvr>
                                        <p:cTn id="49" dur="1" fill="hold">
                                          <p:stCondLst>
                                            <p:cond delay="499"/>
                                          </p:stCondLst>
                                        </p:cTn>
                                        <p:tgtEl>
                                          <p:spTgt spid="6"/>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2"/>
          <p:cNvSpPr txBox="1">
            <a:spLocks/>
          </p:cNvSpPr>
          <p:nvPr/>
        </p:nvSpPr>
        <p:spPr bwMode="auto">
          <a:xfrm>
            <a:off x="914400" y="987574"/>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Draw straight lines for sides!</a:t>
            </a:r>
            <a:endParaRPr lang="en-US" sz="2800" dirty="0">
              <a:solidFill>
                <a:schemeClr val="accent1"/>
              </a:solidFill>
              <a:latin typeface="Orly's Font 2" pitchFamily="66" charset="0"/>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390" y="1626701"/>
            <a:ext cx="7534034" cy="2889265"/>
          </a:xfrm>
          <a:prstGeom prst="rect">
            <a:avLst/>
          </a:prstGeom>
        </p:spPr>
      </p:pic>
      <p:cxnSp>
        <p:nvCxnSpPr>
          <p:cNvPr id="17" name="Straight Connector 16"/>
          <p:cNvCxnSpPr/>
          <p:nvPr/>
        </p:nvCxnSpPr>
        <p:spPr>
          <a:xfrm flipV="1">
            <a:off x="914400" y="3507854"/>
            <a:ext cx="885292" cy="98105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707904" y="1707654"/>
            <a:ext cx="1872208" cy="2781253"/>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19" name="Straight Connector 18"/>
          <p:cNvCxnSpPr/>
          <p:nvPr/>
        </p:nvCxnSpPr>
        <p:spPr>
          <a:xfrm flipV="1">
            <a:off x="6444208" y="1707654"/>
            <a:ext cx="1872208" cy="900100"/>
          </a:xfrm>
          <a:prstGeom prst="line">
            <a:avLst/>
          </a:prstGeom>
          <a:ln w="38100"/>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10746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8"/>
                                        </p:tgtEl>
                                      </p:cBhvr>
                                    </p:animEffect>
                                    <p:set>
                                      <p:cBhvr>
                                        <p:cTn id="33" dur="1" fill="hold">
                                          <p:stCondLst>
                                            <p:cond delay="499"/>
                                          </p:stCondLst>
                                        </p:cTn>
                                        <p:tgtEl>
                                          <p:spTgt spid="18"/>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9"/>
                                        </p:tgtEl>
                                      </p:cBhvr>
                                    </p:animEffect>
                                    <p:set>
                                      <p:cBhvr>
                                        <p:cTn id="36"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txBox="1">
            <a:spLocks/>
          </p:cNvSpPr>
          <p:nvPr/>
        </p:nvSpPr>
        <p:spPr bwMode="auto">
          <a:xfrm>
            <a:off x="914400" y="987574"/>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Draw straight lines for sides!</a:t>
            </a:r>
            <a:endParaRPr lang="en-US" sz="2800" dirty="0">
              <a:solidFill>
                <a:schemeClr val="accent1"/>
              </a:solidFill>
              <a:latin typeface="Orly's Font 2" pitchFamily="66" charset="0"/>
            </a:endParaRPr>
          </a:p>
        </p:txBody>
      </p:sp>
      <p:cxnSp>
        <p:nvCxnSpPr>
          <p:cNvPr id="8" name="Straight Connector 7"/>
          <p:cNvCxnSpPr/>
          <p:nvPr/>
        </p:nvCxnSpPr>
        <p:spPr>
          <a:xfrm flipV="1">
            <a:off x="1079654" y="2607755"/>
            <a:ext cx="2277611" cy="122318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Arc 8"/>
          <p:cNvSpPr/>
          <p:nvPr/>
        </p:nvSpPr>
        <p:spPr>
          <a:xfrm>
            <a:off x="4847504" y="1585498"/>
            <a:ext cx="3024336" cy="2304256"/>
          </a:xfrm>
          <a:prstGeom prst="arc">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Half Frame 9"/>
          <p:cNvSpPr/>
          <p:nvPr/>
        </p:nvSpPr>
        <p:spPr>
          <a:xfrm rot="18378447" flipV="1">
            <a:off x="1595000" y="1951211"/>
            <a:ext cx="1171012" cy="766235"/>
          </a:xfrm>
          <a:prstGeom prst="halfFrame">
            <a:avLst>
              <a:gd name="adj1" fmla="val 41171"/>
              <a:gd name="adj2" fmla="val 40197"/>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Multiply 10"/>
          <p:cNvSpPr/>
          <p:nvPr/>
        </p:nvSpPr>
        <p:spPr>
          <a:xfrm>
            <a:off x="7704348" y="1381520"/>
            <a:ext cx="1260140" cy="1215913"/>
          </a:xfrm>
          <a:prstGeom prst="mathMultiply">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6305665" y="1531492"/>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1025647" y="3766879"/>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7817833" y="2683620"/>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Oval 19"/>
          <p:cNvSpPr/>
          <p:nvPr/>
        </p:nvSpPr>
        <p:spPr>
          <a:xfrm>
            <a:off x="3252757" y="2573795"/>
            <a:ext cx="108014" cy="108012"/>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21" name="Picture 20"/>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7037" t="34067" r="23086" b="38645"/>
          <a:stretch/>
        </p:blipFill>
        <p:spPr>
          <a:xfrm rot="636176">
            <a:off x="1010244" y="3714813"/>
            <a:ext cx="2308377" cy="634233"/>
          </a:xfrm>
          <a:prstGeom prst="rect">
            <a:avLst/>
          </a:prstGeom>
        </p:spPr>
      </p:pic>
      <p:pic>
        <p:nvPicPr>
          <p:cNvPr id="22" name="Picture 21"/>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7037" t="34067" r="23086" b="38645"/>
          <a:stretch/>
        </p:blipFill>
        <p:spPr>
          <a:xfrm rot="7992448">
            <a:off x="4583173" y="3212481"/>
            <a:ext cx="2308377" cy="634233"/>
          </a:xfrm>
          <a:prstGeom prst="rect">
            <a:avLst/>
          </a:prstGeom>
        </p:spPr>
      </p:pic>
    </p:spTree>
    <p:extLst>
      <p:ext uri="{BB962C8B-B14F-4D97-AF65-F5344CB8AC3E}">
        <p14:creationId xmlns:p14="http://schemas.microsoft.com/office/powerpoint/2010/main" val="3754617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56" presetClass="path" presetSubtype="0" accel="50000" decel="50000" fill="hold" nodeType="clickEffect">
                                  <p:stCondLst>
                                    <p:cond delay="0"/>
                                  </p:stCondLst>
                                  <p:childTnLst>
                                    <p:animMotion origin="layout" path="M 0 0 L 0.25 -0.25 E" pathEditMode="relative" ptsTypes="">
                                      <p:cBhvr>
                                        <p:cTn id="21" dur="2000" fill="hold"/>
                                        <p:tgtEl>
                                          <p:spTgt spid="21"/>
                                        </p:tgtEl>
                                        <p:attrNameLst>
                                          <p:attrName>ppt_x</p:attrName>
                                          <p:attrName>ppt_y</p:attrName>
                                        </p:attrNameLst>
                                      </p:cBhvr>
                                    </p:animMotion>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503 -0.21739 C 0.00972 -0.21246 0.00052 -0.21153 0.02222 -0.20876 C 0.03525 -0.20105 0.04861 -0.19488 0.06163 -0.18686 C 0.07275 -0.18008 0.05608 -0.18964 0.07153 -0.18224 C 0.07413 -0.18101 0.079 -0.17792 0.079 -0.17792 C 0.08386 -0.17206 0.08715 -0.1625 0.09254 -0.15819 C 0.09497 -0.15634 0.1 -0.15387 0.1 -0.15387 C 0.10469 -0.14832 0.11042 -0.1474 0.11476 -0.14061 C 0.12014 -0.13259 0.12379 -0.12119 0.12952 -0.1144 C 0.13594 -0.09867 0.13351 -0.08757 0.14184 -0.07277 C 0.14549 -0.0552 0.14028 -0.07647 0.14688 -0.06167 C 0.14861 -0.05797 0.14896 -0.05273 0.15052 -0.04872 C 0.1533 -0.0333 0.15104 -0.03855 0.15556 -0.03114 C 0.15747 -0.01665 0.1592 -0.00493 0.1592 0.01048 " pathEditMode="relative" ptsTypes="fffffffffffffA">
                                      <p:cBhvr>
                                        <p:cTn id="50" dur="2000" fill="hold"/>
                                        <p:tgtEl>
                                          <p:spTgt spid="22"/>
                                        </p:tgtEl>
                                        <p:attrNameLst>
                                          <p:attrName>ppt_x</p:attrName>
                                          <p:attrName>ppt_y</p:attrName>
                                        </p:attrNameLst>
                                      </p:cBhvr>
                                    </p:animMotion>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
          <p:cNvSpPr txBox="1">
            <a:spLocks/>
          </p:cNvSpPr>
          <p:nvPr/>
        </p:nvSpPr>
        <p:spPr bwMode="auto">
          <a:xfrm>
            <a:off x="914400" y="987574"/>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All sides must meet or connect!</a:t>
            </a:r>
            <a:endParaRPr lang="en-US" sz="2800" dirty="0">
              <a:solidFill>
                <a:schemeClr val="accent1"/>
              </a:solidFill>
              <a:latin typeface="Orly's Font 2" pitchFamily="66" charset="0"/>
            </a:endParaRPr>
          </a:p>
        </p:txBody>
      </p:sp>
      <p:cxnSp>
        <p:nvCxnSpPr>
          <p:cNvPr id="31" name="Straight Connector 30"/>
          <p:cNvCxnSpPr/>
          <p:nvPr/>
        </p:nvCxnSpPr>
        <p:spPr>
          <a:xfrm flipV="1">
            <a:off x="1114621" y="1851670"/>
            <a:ext cx="1694394" cy="27003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5760132" y="2355726"/>
            <a:ext cx="1368152" cy="154522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1115616" y="3979890"/>
            <a:ext cx="4155882" cy="57208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2538993" y="1635646"/>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Half Frame 34"/>
          <p:cNvSpPr/>
          <p:nvPr/>
        </p:nvSpPr>
        <p:spPr>
          <a:xfrm rot="13238728">
            <a:off x="2202697" y="1299085"/>
            <a:ext cx="356955" cy="48521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Oval 35"/>
          <p:cNvSpPr/>
          <p:nvPr/>
        </p:nvSpPr>
        <p:spPr>
          <a:xfrm>
            <a:off x="875622" y="4317944"/>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Half Frame 36"/>
          <p:cNvSpPr/>
          <p:nvPr/>
        </p:nvSpPr>
        <p:spPr>
          <a:xfrm rot="13238728">
            <a:off x="416400" y="4165353"/>
            <a:ext cx="356955" cy="48521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Oval 37"/>
          <p:cNvSpPr/>
          <p:nvPr/>
        </p:nvSpPr>
        <p:spPr>
          <a:xfrm>
            <a:off x="5040795" y="3533201"/>
            <a:ext cx="899357" cy="874761"/>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Multiply 38"/>
          <p:cNvSpPr/>
          <p:nvPr/>
        </p:nvSpPr>
        <p:spPr>
          <a:xfrm>
            <a:off x="5867427" y="3586270"/>
            <a:ext cx="720080" cy="787239"/>
          </a:xfrm>
          <a:prstGeom prst="mathMultiply">
            <a:avLst>
              <a:gd name="adj1" fmla="val 20385"/>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40" name="Straight Connector 39"/>
          <p:cNvCxnSpPr/>
          <p:nvPr/>
        </p:nvCxnSpPr>
        <p:spPr>
          <a:xfrm flipH="1">
            <a:off x="5271498" y="2355726"/>
            <a:ext cx="1856786" cy="162416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5017264" y="3759882"/>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Half Frame 41"/>
          <p:cNvSpPr/>
          <p:nvPr/>
        </p:nvSpPr>
        <p:spPr>
          <a:xfrm rot="13238728">
            <a:off x="5686743" y="3658344"/>
            <a:ext cx="356955" cy="48521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43" name="Picture 42"/>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1234" t="29642" r="37058" b="35179"/>
          <a:stretch/>
        </p:blipFill>
        <p:spPr>
          <a:xfrm>
            <a:off x="2448305" y="2644563"/>
            <a:ext cx="1285850" cy="1046489"/>
          </a:xfrm>
          <a:prstGeom prst="rect">
            <a:avLst/>
          </a:prstGeom>
        </p:spPr>
      </p:pic>
      <p:cxnSp>
        <p:nvCxnSpPr>
          <p:cNvPr id="44" name="Straight Connector 43"/>
          <p:cNvCxnSpPr/>
          <p:nvPr/>
        </p:nvCxnSpPr>
        <p:spPr>
          <a:xfrm>
            <a:off x="2809014" y="1851670"/>
            <a:ext cx="4319270" cy="504056"/>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6874050" y="2162875"/>
            <a:ext cx="508467" cy="4680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Half Frame 45"/>
          <p:cNvSpPr/>
          <p:nvPr/>
        </p:nvSpPr>
        <p:spPr>
          <a:xfrm rot="13238728">
            <a:off x="7387273" y="1812780"/>
            <a:ext cx="356955" cy="485218"/>
          </a:xfrm>
          <a:prstGeom prst="halfFrame">
            <a:avLst>
              <a:gd name="adj1" fmla="val 31573"/>
              <a:gd name="adj2" fmla="val 29240"/>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409810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left)">
                                      <p:cBhvr>
                                        <p:cTn id="16" dur="500"/>
                                        <p:tgtEl>
                                          <p:spTgt spid="4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4"/>
                                        </p:tgtEl>
                                      </p:cBhvr>
                                    </p:animEffect>
                                    <p:set>
                                      <p:cBhvr>
                                        <p:cTn id="31" dur="1" fill="hold">
                                          <p:stCondLst>
                                            <p:cond delay="499"/>
                                          </p:stCondLst>
                                        </p:cTn>
                                        <p:tgtEl>
                                          <p:spTgt spid="3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36"/>
                                        </p:tgtEl>
                                      </p:cBhvr>
                                    </p:animEffect>
                                    <p:set>
                                      <p:cBhvr>
                                        <p:cTn id="51" dur="1" fill="hold">
                                          <p:stCondLst>
                                            <p:cond delay="499"/>
                                          </p:stCondLst>
                                        </p:cTn>
                                        <p:tgtEl>
                                          <p:spTgt spid="36"/>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up)">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1" nodeType="clickEffect">
                                  <p:stCondLst>
                                    <p:cond delay="0"/>
                                  </p:stCondLst>
                                  <p:childTnLst>
                                    <p:animEffect transition="out" filter="fade">
                                      <p:cBhvr>
                                        <p:cTn id="70" dur="500"/>
                                        <p:tgtEl>
                                          <p:spTgt spid="45"/>
                                        </p:tgtEl>
                                      </p:cBhvr>
                                    </p:animEffect>
                                    <p:set>
                                      <p:cBhvr>
                                        <p:cTn id="71" dur="1" fill="hold">
                                          <p:stCondLst>
                                            <p:cond delay="499"/>
                                          </p:stCondLst>
                                        </p:cTn>
                                        <p:tgtEl>
                                          <p:spTgt spid="45"/>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1" nodeType="clickEffect">
                                  <p:stCondLst>
                                    <p:cond delay="0"/>
                                  </p:stCondLst>
                                  <p:childTnLst>
                                    <p:animEffect transition="out" filter="fade">
                                      <p:cBhvr>
                                        <p:cTn id="85" dur="500"/>
                                        <p:tgtEl>
                                          <p:spTgt spid="38"/>
                                        </p:tgtEl>
                                      </p:cBhvr>
                                    </p:animEffect>
                                    <p:set>
                                      <p:cBhvr>
                                        <p:cTn id="86" dur="1" fill="hold">
                                          <p:stCondLst>
                                            <p:cond delay="499"/>
                                          </p:stCondLst>
                                        </p:cTn>
                                        <p:tgtEl>
                                          <p:spTgt spid="38"/>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grpId="1" nodeType="clickEffect">
                                  <p:stCondLst>
                                    <p:cond delay="0"/>
                                  </p:stCondLst>
                                  <p:childTnLst>
                                    <p:animEffect transition="out" filter="fade">
                                      <p:cBhvr>
                                        <p:cTn id="90" dur="500"/>
                                        <p:tgtEl>
                                          <p:spTgt spid="39"/>
                                        </p:tgtEl>
                                      </p:cBhvr>
                                    </p:animEffect>
                                    <p:set>
                                      <p:cBhvr>
                                        <p:cTn id="91" dur="1" fill="hold">
                                          <p:stCondLst>
                                            <p:cond delay="499"/>
                                          </p:stCondLst>
                                        </p:cTn>
                                        <p:tgtEl>
                                          <p:spTgt spid="39"/>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nodeType="clickEffect">
                                  <p:stCondLst>
                                    <p:cond delay="0"/>
                                  </p:stCondLst>
                                  <p:childTnLst>
                                    <p:animEffect transition="out" filter="fade">
                                      <p:cBhvr>
                                        <p:cTn id="95" dur="500"/>
                                        <p:tgtEl>
                                          <p:spTgt spid="32"/>
                                        </p:tgtEl>
                                      </p:cBhvr>
                                    </p:animEffect>
                                    <p:set>
                                      <p:cBhvr>
                                        <p:cTn id="96" dur="1" fill="hold">
                                          <p:stCondLst>
                                            <p:cond delay="499"/>
                                          </p:stCondLst>
                                        </p:cTn>
                                        <p:tgtEl>
                                          <p:spTgt spid="32"/>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nodeType="click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wipe(up)">
                                      <p:cBhvr>
                                        <p:cTn id="101" dur="500"/>
                                        <p:tgtEl>
                                          <p:spTgt spid="40"/>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500"/>
                                        <p:tgtEl>
                                          <p:spTgt spid="41"/>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fade">
                                      <p:cBhvr>
                                        <p:cTn id="111" dur="500"/>
                                        <p:tgtEl>
                                          <p:spTgt spid="42"/>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xit" presetSubtype="0" fill="hold" grpId="1" nodeType="clickEffect">
                                  <p:stCondLst>
                                    <p:cond delay="0"/>
                                  </p:stCondLst>
                                  <p:childTnLst>
                                    <p:animEffect transition="out" filter="fade">
                                      <p:cBhvr>
                                        <p:cTn id="115" dur="500"/>
                                        <p:tgtEl>
                                          <p:spTgt spid="41"/>
                                        </p:tgtEl>
                                      </p:cBhvr>
                                    </p:animEffect>
                                    <p:set>
                                      <p:cBhvr>
                                        <p:cTn id="116" dur="1" fill="hold">
                                          <p:stCondLst>
                                            <p:cond delay="499"/>
                                          </p:stCondLst>
                                        </p:cTn>
                                        <p:tgtEl>
                                          <p:spTgt spid="41"/>
                                        </p:tgtEl>
                                        <p:attrNameLst>
                                          <p:attrName>style.visibility</p:attrName>
                                        </p:attrNameLst>
                                      </p:cBhvr>
                                      <p:to>
                                        <p:strVal val="hidden"/>
                                      </p:to>
                                    </p:set>
                                  </p:childTnLst>
                                </p:cTn>
                              </p:par>
                            </p:childTnLst>
                          </p:cTn>
                        </p:par>
                      </p:childTnLst>
                    </p:cTn>
                  </p:par>
                  <p:par>
                    <p:cTn id="117" fill="hold">
                      <p:stCondLst>
                        <p:cond delay="indefinite"/>
                      </p:stCondLst>
                      <p:childTnLst>
                        <p:par>
                          <p:cTn id="118" fill="hold">
                            <p:stCondLst>
                              <p:cond delay="0"/>
                            </p:stCondLst>
                            <p:childTnLst>
                              <p:par>
                                <p:cTn id="119" presetID="53" presetClass="entr" presetSubtype="16" fill="hold" nodeType="clickEffect">
                                  <p:stCondLst>
                                    <p:cond delay="0"/>
                                  </p:stCondLst>
                                  <p:childTnLst>
                                    <p:set>
                                      <p:cBhvr>
                                        <p:cTn id="120" dur="1" fill="hold">
                                          <p:stCondLst>
                                            <p:cond delay="0"/>
                                          </p:stCondLst>
                                        </p:cTn>
                                        <p:tgtEl>
                                          <p:spTgt spid="43"/>
                                        </p:tgtEl>
                                        <p:attrNameLst>
                                          <p:attrName>style.visibility</p:attrName>
                                        </p:attrNameLst>
                                      </p:cBhvr>
                                      <p:to>
                                        <p:strVal val="visible"/>
                                      </p:to>
                                    </p:set>
                                    <p:anim calcmode="lin" valueType="num">
                                      <p:cBhvr>
                                        <p:cTn id="121" dur="500" fill="hold"/>
                                        <p:tgtEl>
                                          <p:spTgt spid="43"/>
                                        </p:tgtEl>
                                        <p:attrNameLst>
                                          <p:attrName>ppt_w</p:attrName>
                                        </p:attrNameLst>
                                      </p:cBhvr>
                                      <p:tavLst>
                                        <p:tav tm="0">
                                          <p:val>
                                            <p:fltVal val="0"/>
                                          </p:val>
                                        </p:tav>
                                        <p:tav tm="100000">
                                          <p:val>
                                            <p:strVal val="#ppt_w"/>
                                          </p:val>
                                        </p:tav>
                                      </p:tavLst>
                                    </p:anim>
                                    <p:anim calcmode="lin" valueType="num">
                                      <p:cBhvr>
                                        <p:cTn id="122" dur="500" fill="hold"/>
                                        <p:tgtEl>
                                          <p:spTgt spid="43"/>
                                        </p:tgtEl>
                                        <p:attrNameLst>
                                          <p:attrName>ppt_h</p:attrName>
                                        </p:attrNameLst>
                                      </p:cBhvr>
                                      <p:tavLst>
                                        <p:tav tm="0">
                                          <p:val>
                                            <p:fltVal val="0"/>
                                          </p:val>
                                        </p:tav>
                                        <p:tav tm="100000">
                                          <p:val>
                                            <p:strVal val="#ppt_h"/>
                                          </p:val>
                                        </p:tav>
                                      </p:tavLst>
                                    </p:anim>
                                    <p:animEffect transition="in" filter="fade">
                                      <p:cBhvr>
                                        <p:cTn id="123" dur="500"/>
                                        <p:tgtEl>
                                          <p:spTgt spid="43"/>
                                        </p:tgtEl>
                                      </p:cBhvr>
                                    </p:animEffect>
                                  </p:childTnLst>
                                </p:cTn>
                              </p:par>
                            </p:childTnLst>
                          </p:cTn>
                        </p:par>
                      </p:childTnLst>
                    </p:cTn>
                  </p:par>
                  <p:par>
                    <p:cTn id="124" fill="hold">
                      <p:stCondLst>
                        <p:cond delay="indefinite"/>
                      </p:stCondLst>
                      <p:childTnLst>
                        <p:par>
                          <p:cTn id="125" fill="hold">
                            <p:stCondLst>
                              <p:cond delay="0"/>
                            </p:stCondLst>
                            <p:childTnLst>
                              <p:par>
                                <p:cTn id="126" presetID="1" presetClass="path" presetSubtype="0" accel="50000" decel="50000" fill="hold" nodeType="clickEffect">
                                  <p:stCondLst>
                                    <p:cond delay="0"/>
                                  </p:stCondLst>
                                  <p:childTnLst>
                                    <p:animMotion origin="layout" path="M -0.01111 -0.037 C -0.00799 -0.09066 0.03924 -0.12951 0.09601 -0.12242 C 0.15295 -0.11563 0.19826 -0.06599 0.19601 -0.01172 C 0.19392 0.04255 0.14531 0.07956 0.08837 0.07246 C 0.0316 0.06568 -0.01302 0.01604 -0.01111 -0.037 Z " pathEditMode="relative" rAng="-5162498" ptsTypes="fffff">
                                      <p:cBhvr>
                                        <p:cTn id="127" dur="5000" fill="hold"/>
                                        <p:tgtEl>
                                          <p:spTgt spid="43"/>
                                        </p:tgtEl>
                                        <p:attrNameLst>
                                          <p:attrName>ppt_x</p:attrName>
                                          <p:attrName>ppt_y</p:attrName>
                                        </p:attrNameLst>
                                      </p:cBhvr>
                                      <p:rCtr x="10365" y="120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animBg="1"/>
      <p:bldP spid="34" grpId="1" animBg="1"/>
      <p:bldP spid="35" grpId="0" animBg="1"/>
      <p:bldP spid="36" grpId="0" animBg="1"/>
      <p:bldP spid="36" grpId="1" animBg="1"/>
      <p:bldP spid="37" grpId="0" animBg="1"/>
      <p:bldP spid="38" grpId="0" animBg="1"/>
      <p:bldP spid="38" grpId="1" animBg="1"/>
      <p:bldP spid="39" grpId="0" animBg="1"/>
      <p:bldP spid="39" grpId="1" animBg="1"/>
      <p:bldP spid="41" grpId="0" animBg="1"/>
      <p:bldP spid="41" grpId="1" animBg="1"/>
      <p:bldP spid="42" grpId="0" animBg="1"/>
      <p:bldP spid="45" grpId="0" animBg="1"/>
      <p:bldP spid="45" grpId="1" animBg="1"/>
      <p:bldP spid="4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539552" y="987574"/>
            <a:ext cx="80648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3600" dirty="0" smtClean="0">
                <a:solidFill>
                  <a:schemeClr val="accent1"/>
                </a:solidFill>
                <a:latin typeface="Orly's Font 2" pitchFamily="66" charset="0"/>
              </a:rPr>
              <a:t>You can draw a quadrilateral!</a:t>
            </a:r>
            <a:endParaRPr lang="en-US" sz="3600" dirty="0">
              <a:solidFill>
                <a:schemeClr val="accent1"/>
              </a:solidFill>
              <a:latin typeface="Orly's Font 2" pitchFamily="66" charset="0"/>
            </a:endParaRPr>
          </a:p>
        </p:txBody>
      </p:sp>
      <p:sp>
        <p:nvSpPr>
          <p:cNvPr id="10" name="Rectangle 3"/>
          <p:cNvSpPr>
            <a:spLocks noChangeArrowheads="1"/>
          </p:cNvSpPr>
          <p:nvPr/>
        </p:nvSpPr>
        <p:spPr bwMode="gray">
          <a:xfrm>
            <a:off x="1641171" y="1894668"/>
            <a:ext cx="2813591" cy="480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fontAlgn="auto">
              <a:lnSpc>
                <a:spcPct val="90000"/>
              </a:lnSpc>
              <a:spcAft>
                <a:spcPts val="0"/>
              </a:spcAft>
              <a:defRPr/>
            </a:pPr>
            <a:r>
              <a:rPr lang="en-US" sz="2800" kern="0" dirty="0" smtClean="0">
                <a:solidFill>
                  <a:schemeClr val="accent5"/>
                </a:solidFill>
                <a:latin typeface="Orly's Font 2" pitchFamily="66" charset="0"/>
              </a:rPr>
              <a:t>Draw 4 sides.</a:t>
            </a:r>
            <a:endParaRPr lang="en-US" sz="2800" kern="0" dirty="0">
              <a:solidFill>
                <a:schemeClr val="accent5"/>
              </a:solidFill>
              <a:latin typeface="Orly's Font 2" pitchFamily="66" charset="0"/>
            </a:endParaRPr>
          </a:p>
        </p:txBody>
      </p:sp>
      <p:sp>
        <p:nvSpPr>
          <p:cNvPr id="11" name="Rectangle 4"/>
          <p:cNvSpPr>
            <a:spLocks noChangeArrowheads="1"/>
          </p:cNvSpPr>
          <p:nvPr/>
        </p:nvSpPr>
        <p:spPr bwMode="gray">
          <a:xfrm>
            <a:off x="1115616" y="1740507"/>
            <a:ext cx="38023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5"/>
                </a:solidFill>
                <a:effectLst/>
                <a:uLnTx/>
                <a:uFillTx/>
                <a:latin typeface="Orly's Font 2" pitchFamily="66" charset="0"/>
              </a:rPr>
              <a:t>1</a:t>
            </a:r>
          </a:p>
        </p:txBody>
      </p:sp>
      <p:sp>
        <p:nvSpPr>
          <p:cNvPr id="13" name="Rectangle 3"/>
          <p:cNvSpPr>
            <a:spLocks noChangeArrowheads="1"/>
          </p:cNvSpPr>
          <p:nvPr/>
        </p:nvSpPr>
        <p:spPr bwMode="gray">
          <a:xfrm>
            <a:off x="1641171" y="2784912"/>
            <a:ext cx="5065810" cy="480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fontAlgn="auto">
              <a:lnSpc>
                <a:spcPct val="90000"/>
              </a:lnSpc>
              <a:spcAft>
                <a:spcPts val="0"/>
              </a:spcAft>
              <a:defRPr/>
            </a:pPr>
            <a:r>
              <a:rPr lang="en-US" sz="2800" kern="0" dirty="0" smtClean="0">
                <a:solidFill>
                  <a:schemeClr val="accent5"/>
                </a:solidFill>
                <a:latin typeface="Orly's Font 2" pitchFamily="66" charset="0"/>
              </a:rPr>
              <a:t>All sides must be straight.</a:t>
            </a:r>
            <a:endParaRPr lang="en-US" sz="2800" kern="0" dirty="0">
              <a:solidFill>
                <a:schemeClr val="accent5"/>
              </a:solidFill>
              <a:latin typeface="Orly's Font 2" pitchFamily="66" charset="0"/>
            </a:endParaRPr>
          </a:p>
        </p:txBody>
      </p:sp>
      <p:sp>
        <p:nvSpPr>
          <p:cNvPr id="15" name="Rectangle 4"/>
          <p:cNvSpPr>
            <a:spLocks noChangeArrowheads="1"/>
          </p:cNvSpPr>
          <p:nvPr/>
        </p:nvSpPr>
        <p:spPr bwMode="gray">
          <a:xfrm>
            <a:off x="1115616" y="2630751"/>
            <a:ext cx="53893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5"/>
                </a:solidFill>
                <a:effectLst/>
                <a:uLnTx/>
                <a:uFillTx/>
                <a:latin typeface="Orly's Font 2" pitchFamily="66" charset="0"/>
              </a:rPr>
              <a:t>2</a:t>
            </a:r>
          </a:p>
        </p:txBody>
      </p:sp>
      <p:sp>
        <p:nvSpPr>
          <p:cNvPr id="18" name="Rectangle 3"/>
          <p:cNvSpPr>
            <a:spLocks noChangeArrowheads="1"/>
          </p:cNvSpPr>
          <p:nvPr/>
        </p:nvSpPr>
        <p:spPr bwMode="gray">
          <a:xfrm>
            <a:off x="1641171" y="3684662"/>
            <a:ext cx="6221575" cy="480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fontAlgn="auto">
              <a:lnSpc>
                <a:spcPct val="90000"/>
              </a:lnSpc>
              <a:spcAft>
                <a:spcPts val="0"/>
              </a:spcAft>
              <a:defRPr/>
            </a:pPr>
            <a:r>
              <a:rPr lang="en-US" sz="2800" kern="0" dirty="0" smtClean="0">
                <a:solidFill>
                  <a:schemeClr val="accent5"/>
                </a:solidFill>
                <a:latin typeface="Orly's Font 2" pitchFamily="66" charset="0"/>
              </a:rPr>
              <a:t>All sides must meet at a corner.</a:t>
            </a:r>
            <a:endParaRPr lang="en-US" sz="2800" kern="0" dirty="0">
              <a:solidFill>
                <a:schemeClr val="accent5"/>
              </a:solidFill>
              <a:latin typeface="Orly's Font 2" pitchFamily="66" charset="0"/>
            </a:endParaRPr>
          </a:p>
        </p:txBody>
      </p:sp>
      <p:sp>
        <p:nvSpPr>
          <p:cNvPr id="20" name="Rectangle 4"/>
          <p:cNvSpPr>
            <a:spLocks noChangeArrowheads="1"/>
          </p:cNvSpPr>
          <p:nvPr/>
        </p:nvSpPr>
        <p:spPr bwMode="gray">
          <a:xfrm>
            <a:off x="1115616" y="3530501"/>
            <a:ext cx="54053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chemeClr val="accent5"/>
                </a:solidFill>
                <a:effectLst/>
                <a:uLnTx/>
                <a:uFillTx/>
                <a:latin typeface="Orly's Font 2" pitchFamily="66" charset="0"/>
              </a:rPr>
              <a:t>3</a:t>
            </a:r>
          </a:p>
        </p:txBody>
      </p:sp>
    </p:spTree>
    <p:extLst>
      <p:ext uri="{BB962C8B-B14F-4D97-AF65-F5344CB8AC3E}">
        <p14:creationId xmlns:p14="http://schemas.microsoft.com/office/powerpoint/2010/main" val="235359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80"/>
                                  </p:iterate>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iterate type="lt">
                                    <p:tmAbs val="80"/>
                                  </p:iterate>
                                  <p:childTnLst>
                                    <p:set>
                                      <p:cBhvr>
                                        <p:cTn id="33"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3" grpId="0"/>
      <p:bldP spid="15" grpId="0"/>
      <p:bldP spid="18" grpId="0"/>
      <p:bldP spid="20"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9044</TotalTime>
  <Words>1177</Words>
  <Application>Microsoft Office PowerPoint</Application>
  <PresentationFormat>On-screen Show (16:9)</PresentationFormat>
  <Paragraphs>157</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Courier New</vt:lpstr>
      <vt:lpstr>Wingdings</vt:lpstr>
      <vt:lpstr>Orly's Font 2</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355</cp:revision>
  <dcterms:created xsi:type="dcterms:W3CDTF">2011-06-12T17:04:43Z</dcterms:created>
  <dcterms:modified xsi:type="dcterms:W3CDTF">2015-06-07T13:01:42Z</dcterms:modified>
</cp:coreProperties>
</file>